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60" r:id="rId4"/>
    <p:sldId id="264" r:id="rId5"/>
    <p:sldId id="257" r:id="rId6"/>
    <p:sldId id="267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277" r:id="rId23"/>
    <p:sldId id="263" r:id="rId24"/>
    <p:sldId id="262" r:id="rId25"/>
    <p:sldId id="316" r:id="rId26"/>
    <p:sldId id="274" r:id="rId27"/>
    <p:sldId id="317" r:id="rId28"/>
    <p:sldId id="291" r:id="rId29"/>
  </p:sldIdLst>
  <p:sldSz cx="9144000" cy="5143500" type="screen16x9"/>
  <p:notesSz cx="10233025" cy="71024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65D0E3-8FA3-4CA1-8A76-F7BDC07CA0B3}">
  <a:tblStyle styleId="{AD65D0E3-8FA3-4CA1-8A76-F7BDC07CA0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948" autoAdjust="0"/>
  </p:normalViewPr>
  <p:slideViewPr>
    <p:cSldViewPr snapToGrid="0">
      <p:cViewPr varScale="1">
        <p:scale>
          <a:sx n="62" d="100"/>
          <a:sy n="62" d="100"/>
        </p:scale>
        <p:origin x="1389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41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E20D514-F809-B717-0955-97DED6DFF1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787" cy="355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4F9286C-3A10-0A31-1910-D95C31C508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6651" y="0"/>
            <a:ext cx="4434787" cy="355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06C78-AF09-48B8-BD6D-0274BA9883AE}" type="datetimeFigureOut">
              <a:rPr lang="zh-CN" altLang="en-US" smtClean="0"/>
              <a:t>2022/6/26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404198-3251-5A50-E9C9-00D1FABDFC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746716"/>
            <a:ext cx="4434787" cy="3557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748B41-51B9-78AC-6B2C-83DF901E84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6651" y="6746716"/>
            <a:ext cx="4434787" cy="3557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A204F-6BC9-4002-AC8D-0DF0B400E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7309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1813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3303" y="3373677"/>
            <a:ext cx="8186420" cy="3196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1" tIns="99041" rIns="99041" bIns="99041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>
            <a:spLocks noGrp="1"/>
          </p:cNvSpPr>
          <p:nvPr>
            <p:ph type="body" idx="1"/>
          </p:nvPr>
        </p:nvSpPr>
        <p:spPr>
          <a:xfrm>
            <a:off x="1023303" y="3373677"/>
            <a:ext cx="8186420" cy="3196114"/>
          </a:xfrm>
          <a:prstGeom prst="rect">
            <a:avLst/>
          </a:prstGeom>
        </p:spPr>
        <p:txBody>
          <a:bodyPr spcFirstLastPara="1" wrap="square" lIns="99041" tIns="99041" rIns="99041" bIns="99041" anchor="t" anchorCtr="0">
            <a:noAutofit/>
          </a:bodyPr>
          <a:lstStyle/>
          <a:p>
            <a:pPr marL="0" indent="0">
              <a:buNone/>
            </a:pPr>
            <a:r>
              <a:rPr lang="zh-CN" altLang="en-US" dirty="0"/>
              <a:t>大家好，我们是第一组，我们选择的题目是针对特定人群特定场景的优化，即帮助老年人使用智能产品。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79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353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563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768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218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49550" y="531813"/>
            <a:ext cx="4733925" cy="2663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826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90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137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064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652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2009efd5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2009efd5e_0_37:notes"/>
          <p:cNvSpPr txBox="1">
            <a:spLocks noGrp="1"/>
          </p:cNvSpPr>
          <p:nvPr>
            <p:ph type="body" idx="1"/>
          </p:nvPr>
        </p:nvSpPr>
        <p:spPr>
          <a:xfrm>
            <a:off x="1023303" y="3373677"/>
            <a:ext cx="8186420" cy="3196114"/>
          </a:xfrm>
          <a:prstGeom prst="rect">
            <a:avLst/>
          </a:prstGeom>
        </p:spPr>
        <p:txBody>
          <a:bodyPr spcFirstLastPara="1" wrap="square" lIns="99041" tIns="99041" rIns="99041" bIns="99041" anchor="t" anchorCtr="0">
            <a:noAutofit/>
          </a:bodyPr>
          <a:lstStyle/>
          <a:p>
            <a:pPr marL="0" indent="0">
              <a:buNone/>
            </a:pPr>
            <a:r>
              <a:rPr lang="zh-CN" altLang="en-US" dirty="0"/>
              <a:t>汇报主要分为五部分，展示了我们对这一题目的思考历程。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5229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206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2009efd5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2009efd5e_0_76:notes"/>
          <p:cNvSpPr txBox="1">
            <a:spLocks noGrp="1"/>
          </p:cNvSpPr>
          <p:nvPr>
            <p:ph type="body" idx="1"/>
          </p:nvPr>
        </p:nvSpPr>
        <p:spPr>
          <a:xfrm>
            <a:off x="1023303" y="3373677"/>
            <a:ext cx="8186420" cy="3196114"/>
          </a:xfrm>
          <a:prstGeom prst="rect">
            <a:avLst/>
          </a:prstGeom>
        </p:spPr>
        <p:txBody>
          <a:bodyPr spcFirstLastPara="1" wrap="square" lIns="99041" tIns="99041" rIns="99041" bIns="99041" anchor="t" anchorCtr="0">
            <a:noAutofit/>
          </a:bodyPr>
          <a:lstStyle/>
          <a:p>
            <a:pPr marL="0" indent="0">
              <a:buNone/>
            </a:pPr>
            <a:r>
              <a:rPr lang="zh-CN" altLang="en-US" dirty="0"/>
              <a:t>经过分析问卷与访谈的结果，我们提出了我们的 </a:t>
            </a:r>
            <a:r>
              <a:rPr lang="en-US" altLang="zh-CN" dirty="0"/>
              <a:t>Point of View</a:t>
            </a:r>
            <a:r>
              <a:rPr lang="zh-CN" altLang="en-US" dirty="0"/>
              <a:t>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475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026e44d2ca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026e44d2ca_0_204:notes"/>
          <p:cNvSpPr txBox="1">
            <a:spLocks noGrp="1"/>
          </p:cNvSpPr>
          <p:nvPr>
            <p:ph type="body" idx="1"/>
          </p:nvPr>
        </p:nvSpPr>
        <p:spPr>
          <a:xfrm>
            <a:off x="1023303" y="3373677"/>
            <a:ext cx="8186420" cy="3196114"/>
          </a:xfrm>
          <a:prstGeom prst="rect">
            <a:avLst/>
          </a:prstGeom>
        </p:spPr>
        <p:txBody>
          <a:bodyPr spcFirstLastPara="1" wrap="square" lIns="99041" tIns="99041" rIns="99041" bIns="99041" anchor="t" anchorCtr="0">
            <a:noAutofit/>
          </a:bodyPr>
          <a:lstStyle/>
          <a:p>
            <a:pPr marL="0" indent="0">
              <a:buNone/>
            </a:pPr>
            <a:r>
              <a:rPr lang="zh-CN" altLang="en-US" dirty="0"/>
              <a:t>我们想要帮助</a:t>
            </a:r>
            <a:r>
              <a:rPr lang="en-US" altLang="zh-CN" dirty="0"/>
              <a:t>60</a:t>
            </a:r>
            <a:r>
              <a:rPr lang="zh-CN" altLang="en-US" dirty="0"/>
              <a:t>岁以上的，需要使用科技产品的，对智能产品不熟悉的，无法及时获得有效帮助的人。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他们的身体机能相较年轻时有所退化，因此需要一些额外的照顾。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他们在年轻时很少接触智能产品，对交互逻辑比较陌生，仍然习惯于物理按键和直达型操作。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他们在遇到困难时可能无法获取及时有效的帮助，或许因为独居，或许因为与子女的沟通障碍。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108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37e03369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037e033695_0_36:notes"/>
          <p:cNvSpPr txBox="1">
            <a:spLocks noGrp="1"/>
          </p:cNvSpPr>
          <p:nvPr>
            <p:ph type="body" idx="1"/>
          </p:nvPr>
        </p:nvSpPr>
        <p:spPr>
          <a:xfrm>
            <a:off x="1023303" y="3373677"/>
            <a:ext cx="8186420" cy="3196114"/>
          </a:xfrm>
          <a:prstGeom prst="rect">
            <a:avLst/>
          </a:prstGeom>
        </p:spPr>
        <p:txBody>
          <a:bodyPr spcFirstLastPara="1" wrap="square" lIns="99041" tIns="99041" rIns="99041" bIns="99041" anchor="t" anchorCtr="0">
            <a:noAutofit/>
          </a:bodyPr>
          <a:lstStyle/>
          <a:p>
            <a:pPr marL="0" indent="0">
              <a:buNone/>
            </a:pPr>
            <a:r>
              <a:rPr lang="zh-CN" altLang="en-US" dirty="0"/>
              <a:t>老年人与我们不同，他们不太需要经常从手机获得新东西，他们只需要使用很少一部分既定的功能。比如接打语音视频电话、收发微信、进行固定的浏览和娱乐，以及使用家中已经购买的智能家电。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2009efd5e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2009efd5e_0_136:notes"/>
          <p:cNvSpPr txBox="1">
            <a:spLocks noGrp="1"/>
          </p:cNvSpPr>
          <p:nvPr>
            <p:ph type="body" idx="1"/>
          </p:nvPr>
        </p:nvSpPr>
        <p:spPr>
          <a:xfrm>
            <a:off x="1023303" y="3373677"/>
            <a:ext cx="8186420" cy="3196114"/>
          </a:xfrm>
          <a:prstGeom prst="rect">
            <a:avLst/>
          </a:prstGeom>
        </p:spPr>
        <p:txBody>
          <a:bodyPr spcFirstLastPara="1" wrap="square" lIns="99041" tIns="99041" rIns="99041" bIns="99041" anchor="t" anchorCtr="0">
            <a:noAutofit/>
          </a:bodyPr>
          <a:lstStyle/>
          <a:p>
            <a:pPr marL="0" indent="0"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而观察现在智能手机的老年模式，大多只是扩大了图标和字体，来解决老年人视听障碍的问题，没有改变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，也没有底层交互逻辑的调整，并不符合他们的认知模型，也没有考虑他们所习惯的交互逻辑。至于智能家电，时常需要在易用性和多功能之间进行权衡，还没有做到完全对老年人友好。</a:t>
            </a: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因此，我们想要一个真正从他们的角度出发的，让一切变得简单的解决方案。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2009efd5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2009efd5e_0_76:notes"/>
          <p:cNvSpPr txBox="1">
            <a:spLocks noGrp="1"/>
          </p:cNvSpPr>
          <p:nvPr>
            <p:ph type="body" idx="1"/>
          </p:nvPr>
        </p:nvSpPr>
        <p:spPr>
          <a:xfrm>
            <a:off x="1023303" y="3373677"/>
            <a:ext cx="8186420" cy="3196114"/>
          </a:xfrm>
          <a:prstGeom prst="rect">
            <a:avLst/>
          </a:prstGeom>
        </p:spPr>
        <p:txBody>
          <a:bodyPr spcFirstLastPara="1" wrap="square" lIns="99041" tIns="99041" rIns="99041" bIns="99041" anchor="t" anchorCtr="0">
            <a:noAutofit/>
          </a:bodyPr>
          <a:lstStyle/>
          <a:p>
            <a:pPr marL="0" indent="0">
              <a:buNone/>
            </a:pPr>
            <a:r>
              <a:rPr lang="zh-CN" altLang="en-US" dirty="0"/>
              <a:t>提出了我们的</a:t>
            </a:r>
            <a:r>
              <a:rPr lang="en-US" altLang="zh-CN" dirty="0"/>
              <a:t>POV</a:t>
            </a:r>
            <a:r>
              <a:rPr lang="zh-CN" altLang="en-US" dirty="0"/>
              <a:t>后，我们继续思考如何解决这个问题，也是将原问题进行拆分的过程。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9191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026e44d2c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026e44d2ca_0_23:notes"/>
          <p:cNvSpPr txBox="1">
            <a:spLocks noGrp="1"/>
          </p:cNvSpPr>
          <p:nvPr>
            <p:ph type="body" idx="1"/>
          </p:nvPr>
        </p:nvSpPr>
        <p:spPr>
          <a:xfrm>
            <a:off x="1023303" y="3373677"/>
            <a:ext cx="8186420" cy="3196114"/>
          </a:xfrm>
          <a:prstGeom prst="rect">
            <a:avLst/>
          </a:prstGeom>
        </p:spPr>
        <p:txBody>
          <a:bodyPr spcFirstLastPara="1" wrap="square" lIns="99041" tIns="99041" rIns="99041" bIns="99041" anchor="t" anchorCtr="0">
            <a:noAutofit/>
          </a:bodyPr>
          <a:lstStyle/>
          <a:p>
            <a:pPr marL="0" indent="0">
              <a:buNone/>
            </a:pPr>
            <a:r>
              <a:rPr lang="zh-CN" altLang="en-US" dirty="0"/>
              <a:t>我们想了非常多的可能，比如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如何帮助减少交互层数，尽可能做到直达所需的功能？</a:t>
            </a:r>
          </a:p>
          <a:p>
            <a:pPr marL="0" indent="0">
              <a:buNone/>
            </a:pPr>
            <a:r>
              <a:rPr lang="zh-CN" altLang="en-US" dirty="0"/>
              <a:t>如何帮助他们理解产品上的指示信息，而不是靠纯粹的时序记忆，死记硬背？</a:t>
            </a:r>
          </a:p>
          <a:p>
            <a:pPr marL="0" indent="0">
              <a:buNone/>
            </a:pPr>
            <a:r>
              <a:rPr lang="zh-CN" altLang="en-US" dirty="0"/>
              <a:t>如何为他们建立便于理解和记忆的学习与复习方法，让教学变得容易，降低他们学习的难度</a:t>
            </a:r>
            <a:r>
              <a:rPr lang="en-US" altLang="zh-CN" dirty="0"/>
              <a:t>?</a:t>
            </a:r>
          </a:p>
          <a:p>
            <a:pPr marL="0" indent="0">
              <a:buNone/>
            </a:pPr>
            <a:r>
              <a:rPr lang="zh-CN" altLang="en-US" dirty="0"/>
              <a:t>如何帮助他们进行个性化设置，将他们需要的功能放在最外层最方便的地方，而不是要层层翻找？</a:t>
            </a:r>
          </a:p>
          <a:p>
            <a:pPr marL="0" indent="0">
              <a:buNone/>
            </a:pPr>
            <a:r>
              <a:rPr lang="zh-CN" altLang="en-US" dirty="0"/>
              <a:t>如何帮助他们建立智能产品功能的抽象类比，帮助他们理解改功能是对传统产品的仿真和抽象？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zh-CN" altLang="en-US" dirty="0"/>
              <a:t>还有非常多的可能性等着我们去探索和归纳，再进一步提出解决方案。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如何评估各方案的优劣，找到他们最易接受的方法，将是我们下一阶段工作的重心。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026e44d2c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026e44d2ca_0_23:notes"/>
          <p:cNvSpPr txBox="1">
            <a:spLocks noGrp="1"/>
          </p:cNvSpPr>
          <p:nvPr>
            <p:ph type="body" idx="1"/>
          </p:nvPr>
        </p:nvSpPr>
        <p:spPr>
          <a:xfrm>
            <a:off x="1023303" y="3373677"/>
            <a:ext cx="8186420" cy="3196114"/>
          </a:xfrm>
          <a:prstGeom prst="rect">
            <a:avLst/>
          </a:prstGeom>
        </p:spPr>
        <p:txBody>
          <a:bodyPr spcFirstLastPara="1" wrap="square" lIns="99041" tIns="99041" rIns="99041" bIns="99041" anchor="t" anchorCtr="0">
            <a:noAutofit/>
          </a:bodyPr>
          <a:lstStyle/>
          <a:p>
            <a:pPr marL="0" indent="0">
              <a:buNone/>
            </a:pPr>
            <a:r>
              <a:rPr lang="zh-CN" altLang="en-US" dirty="0"/>
              <a:t>我们想了非常多的可能，比如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如何帮助减少交互层数，尽可能做到直达所需的功能？</a:t>
            </a:r>
          </a:p>
          <a:p>
            <a:pPr marL="0" indent="0">
              <a:buNone/>
            </a:pPr>
            <a:r>
              <a:rPr lang="zh-CN" altLang="en-US" dirty="0"/>
              <a:t>如何帮助他们理解产品上的指示信息，而不是靠纯粹的时序记忆，死记硬背？</a:t>
            </a:r>
          </a:p>
          <a:p>
            <a:pPr marL="0" indent="0">
              <a:buNone/>
            </a:pPr>
            <a:r>
              <a:rPr lang="zh-CN" altLang="en-US" dirty="0"/>
              <a:t>如何为他们建立便于理解和记忆的学习与复习方法，让教学变得容易，降低他们学习的难度</a:t>
            </a:r>
            <a:r>
              <a:rPr lang="en-US" altLang="zh-CN" dirty="0"/>
              <a:t>?</a:t>
            </a:r>
          </a:p>
          <a:p>
            <a:pPr marL="0" indent="0">
              <a:buNone/>
            </a:pPr>
            <a:r>
              <a:rPr lang="zh-CN" altLang="en-US" dirty="0"/>
              <a:t>如何帮助他们进行个性化设置，将他们需要的功能放在最外层最方便的地方，而不是要层层翻找？</a:t>
            </a:r>
          </a:p>
          <a:p>
            <a:pPr marL="0" indent="0">
              <a:buNone/>
            </a:pPr>
            <a:r>
              <a:rPr lang="zh-CN" altLang="en-US" dirty="0"/>
              <a:t>如何帮助他们建立智能产品功能的抽象类比，帮助他们理解改功能是对传统产品的仿真和抽象？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zh-CN" altLang="en-US" dirty="0"/>
              <a:t>还有非常多的可能性等着我们去探索和归纳，再进一步提出解决方案。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如何评估各方案的优劣，找到他们最易接受的方法，将是我们下一阶段工作的重心。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241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1026e44d2ca_0_2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1026e44d2ca_0_2463:notes"/>
          <p:cNvSpPr txBox="1">
            <a:spLocks noGrp="1"/>
          </p:cNvSpPr>
          <p:nvPr>
            <p:ph type="body" idx="1"/>
          </p:nvPr>
        </p:nvSpPr>
        <p:spPr>
          <a:xfrm>
            <a:off x="1023303" y="3373677"/>
            <a:ext cx="8186420" cy="3196114"/>
          </a:xfrm>
          <a:prstGeom prst="rect">
            <a:avLst/>
          </a:prstGeom>
        </p:spPr>
        <p:txBody>
          <a:bodyPr spcFirstLastPara="1" wrap="square" lIns="99041" tIns="99041" rIns="99041" bIns="99041" anchor="t" anchorCtr="0">
            <a:noAutofit/>
          </a:bodyPr>
          <a:lstStyle/>
          <a:p>
            <a:pPr marL="0" indent="0">
              <a:buNone/>
            </a:pPr>
            <a:r>
              <a:rPr lang="zh-CN" altLang="en-US" dirty="0"/>
              <a:t>人终有老去的一天，帮助他们就是帮助未来的我们。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谢谢大家，我们的展示到此结束。</a:t>
            </a:r>
          </a:p>
        </p:txBody>
      </p:sp>
    </p:spTree>
    <p:extLst>
      <p:ext uri="{BB962C8B-B14F-4D97-AF65-F5344CB8AC3E}">
        <p14:creationId xmlns:p14="http://schemas.microsoft.com/office/powerpoint/2010/main" val="256516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2009efd5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2009efd5e_0_76:notes"/>
          <p:cNvSpPr txBox="1">
            <a:spLocks noGrp="1"/>
          </p:cNvSpPr>
          <p:nvPr>
            <p:ph type="body" idx="1"/>
          </p:nvPr>
        </p:nvSpPr>
        <p:spPr>
          <a:xfrm>
            <a:off x="1023303" y="3373677"/>
            <a:ext cx="8186420" cy="3196114"/>
          </a:xfrm>
          <a:prstGeom prst="rect">
            <a:avLst/>
          </a:prstGeom>
        </p:spPr>
        <p:txBody>
          <a:bodyPr spcFirstLastPara="1" wrap="square" lIns="99041" tIns="99041" rIns="99041" bIns="99041" anchor="t" anchorCtr="0">
            <a:noAutofit/>
          </a:bodyPr>
          <a:lstStyle/>
          <a:p>
            <a:pPr marL="0" indent="0">
              <a:buNone/>
            </a:pPr>
            <a:r>
              <a:rPr lang="zh-CN" altLang="en-US" dirty="0"/>
              <a:t>首先是背景简介。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6208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2009efd5e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2009efd5e_0_175:notes"/>
          <p:cNvSpPr txBox="1">
            <a:spLocks noGrp="1"/>
          </p:cNvSpPr>
          <p:nvPr>
            <p:ph type="body" idx="1"/>
          </p:nvPr>
        </p:nvSpPr>
        <p:spPr>
          <a:xfrm>
            <a:off x="1023303" y="3373677"/>
            <a:ext cx="8186420" cy="3196114"/>
          </a:xfrm>
          <a:prstGeom prst="rect">
            <a:avLst/>
          </a:prstGeom>
        </p:spPr>
        <p:txBody>
          <a:bodyPr spcFirstLastPara="1" wrap="square" lIns="99041" tIns="99041" rIns="99041" bIns="99041" anchor="t" anchorCtr="0">
            <a:noAutofit/>
          </a:bodyPr>
          <a:lstStyle/>
          <a:p>
            <a:pPr marL="0" indent="0">
              <a:buNone/>
            </a:pPr>
            <a:r>
              <a:rPr lang="zh-CN" altLang="en-US" dirty="0"/>
              <a:t>现代社会是科技赋能的社会。疫情当下，推广数据上云，推行数字城市，比如健康云，一个身份码就可以包含所有需要的信息，比如随申办，打开手机就可以办好个人政务，这在年轻的我们看来是非常便利的事情。在当下的家装市场中，消费者和商家都更</a:t>
            </a:r>
            <a:r>
              <a:rPr lang="zh-CN" altLang="en-US"/>
              <a:t>倾向功能的整合</a:t>
            </a:r>
            <a:r>
              <a:rPr lang="zh-CN" altLang="en-US" dirty="0"/>
              <a:t>，</a:t>
            </a:r>
            <a:r>
              <a:rPr lang="zh-CN" altLang="en-US"/>
              <a:t>比如集“洗、烘、消毒“为</a:t>
            </a:r>
            <a:r>
              <a:rPr lang="zh-CN" altLang="en-US" dirty="0"/>
              <a:t>一体的洗衣机，</a:t>
            </a:r>
            <a:r>
              <a:rPr lang="zh-CN" altLang="en-US"/>
              <a:t>比如集”蒸、煮、加压”一体</a:t>
            </a:r>
            <a:r>
              <a:rPr lang="zh-CN" altLang="en-US" dirty="0"/>
              <a:t>的电饭锅，都极大地方便着我们的生活。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但老年人在这个趋势中好像被抛下了。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23b42abe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23b42abe8_0_34:notes"/>
          <p:cNvSpPr txBox="1">
            <a:spLocks noGrp="1"/>
          </p:cNvSpPr>
          <p:nvPr>
            <p:ph type="body" idx="1"/>
          </p:nvPr>
        </p:nvSpPr>
        <p:spPr>
          <a:xfrm>
            <a:off x="1023303" y="3373677"/>
            <a:ext cx="8186420" cy="3196114"/>
          </a:xfrm>
          <a:prstGeom prst="rect">
            <a:avLst/>
          </a:prstGeom>
        </p:spPr>
        <p:txBody>
          <a:bodyPr spcFirstLastPara="1" wrap="square" lIns="99041" tIns="99041" rIns="99041" bIns="99041" anchor="t" anchorCtr="0">
            <a:noAutofit/>
          </a:bodyPr>
          <a:lstStyle/>
          <a:p>
            <a:pPr marL="0" indent="0">
              <a:buNone/>
            </a:pPr>
            <a:r>
              <a:rPr lang="zh-CN" altLang="en-US" dirty="0"/>
              <a:t>他们的理解记忆能力、视力听力都不如青壮年，对他们来说，机器逻辑与交互是陌生的，学习新事物是困难的。但他们也在现代社会，他们也不可避免要使用微信、支付宝，要看网络电视，要用智能家电生活。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每个人家中都有老人，他们在使用智能产品时常常会遇到麻烦，说用不明白、记不住步骤、出现了没见过的界面，让我们帮忙解决。有过这种体验的同学应该明白，教老人们使用智能产品，和教同龄人是完全不同的体验。你需要一遍遍重复，很慢地进行，甚至有些时候，你也不知道应该怎样很好地解释，让他们更简单地学会和记住。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23b42abe8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023b42abe8_0_727:notes"/>
          <p:cNvSpPr txBox="1">
            <a:spLocks noGrp="1"/>
          </p:cNvSpPr>
          <p:nvPr>
            <p:ph type="body" idx="1"/>
          </p:nvPr>
        </p:nvSpPr>
        <p:spPr>
          <a:xfrm>
            <a:off x="1023303" y="3373677"/>
            <a:ext cx="8186420" cy="3196114"/>
          </a:xfrm>
          <a:prstGeom prst="rect">
            <a:avLst/>
          </a:prstGeom>
        </p:spPr>
        <p:txBody>
          <a:bodyPr spcFirstLastPara="1" wrap="square" lIns="99041" tIns="99041" rIns="99041" bIns="99041" anchor="t" anchorCtr="0">
            <a:noAutofit/>
          </a:bodyPr>
          <a:lstStyle/>
          <a:p>
            <a:pPr marL="0" indent="0">
              <a:buNone/>
            </a:pPr>
            <a:r>
              <a:rPr lang="zh-CN" altLang="en-US" dirty="0"/>
              <a:t>这就是我们想要解决的问题，我们希望提出一种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“既能满足他们基本需求，又符合他们直觉，且学习成本较低”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的解决方案。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49550" y="531813"/>
            <a:ext cx="4733925" cy="2663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974" indent="0">
              <a:buNone/>
            </a:pPr>
            <a:r>
              <a:rPr lang="zh-CN" altLang="en-US" dirty="0"/>
              <a:t>为了验证该问题的普遍性，同时调查该问题的主要痛点，我们设计并发放了问卷。</a:t>
            </a:r>
          </a:p>
        </p:txBody>
      </p:sp>
    </p:spTree>
    <p:extLst>
      <p:ext uri="{BB962C8B-B14F-4D97-AF65-F5344CB8AC3E}">
        <p14:creationId xmlns:p14="http://schemas.microsoft.com/office/powerpoint/2010/main" val="2113378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043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914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238850"/>
            <a:ext cx="61449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547425"/>
            <a:ext cx="38187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97400" y="3655442"/>
            <a:ext cx="3124200" cy="3009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85758" y="-1242275"/>
            <a:ext cx="3464467" cy="346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24" y="3398150"/>
            <a:ext cx="2833425" cy="28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/>
          <p:nvPr/>
        </p:nvSpPr>
        <p:spPr>
          <a:xfrm rot="9057554" flipH="1">
            <a:off x="7846922" y="3092551"/>
            <a:ext cx="844815" cy="175356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/>
          <p:nvPr/>
        </p:nvSpPr>
        <p:spPr>
          <a:xfrm rot="9057554" flipH="1">
            <a:off x="7635326" y="3212773"/>
            <a:ext cx="844815" cy="175356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1"/>
          <p:cNvSpPr/>
          <p:nvPr/>
        </p:nvSpPr>
        <p:spPr>
          <a:xfrm rot="7585662" flipH="1">
            <a:off x="623583" y="105826"/>
            <a:ext cx="1041751" cy="2161919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1"/>
          <p:cNvSpPr/>
          <p:nvPr/>
        </p:nvSpPr>
        <p:spPr>
          <a:xfrm rot="7585662" flipH="1">
            <a:off x="447713" y="348879"/>
            <a:ext cx="1041751" cy="2161919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8867A-E94F-44FC-8824-A34CEA08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BB87D3-B2AC-4774-9DC0-F4C5B87BA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C3966E-E92A-4007-8DCE-EBF5FB71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CF4F88-EE7A-47C2-9C32-DA08FB24E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7642C8-893C-4AC5-87AF-A4B4AF05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35F2-5D7C-4536-A055-98FD4D9249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539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826500" y="1711725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2" hasCustomPrompt="1"/>
          </p:nvPr>
        </p:nvSpPr>
        <p:spPr>
          <a:xfrm>
            <a:off x="826500" y="1303800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826500" y="2124400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/>
          </p:nvPr>
        </p:nvSpPr>
        <p:spPr>
          <a:xfrm>
            <a:off x="3510300" y="1711725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4" hasCustomPrompt="1"/>
          </p:nvPr>
        </p:nvSpPr>
        <p:spPr>
          <a:xfrm>
            <a:off x="3510300" y="1303800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3510300" y="2124400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6"/>
          </p:nvPr>
        </p:nvSpPr>
        <p:spPr>
          <a:xfrm>
            <a:off x="6194100" y="1711725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6194100" y="1303800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8"/>
          </p:nvPr>
        </p:nvSpPr>
        <p:spPr>
          <a:xfrm>
            <a:off x="6194100" y="2124400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/>
          </p:nvPr>
        </p:nvSpPr>
        <p:spPr>
          <a:xfrm>
            <a:off x="826500" y="3501125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3" hasCustomPrompt="1"/>
          </p:nvPr>
        </p:nvSpPr>
        <p:spPr>
          <a:xfrm>
            <a:off x="826500" y="3093275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4"/>
          </p:nvPr>
        </p:nvSpPr>
        <p:spPr>
          <a:xfrm>
            <a:off x="826500" y="3913800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/>
          </p:nvPr>
        </p:nvSpPr>
        <p:spPr>
          <a:xfrm>
            <a:off x="3510300" y="3501125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6" hasCustomPrompt="1"/>
          </p:nvPr>
        </p:nvSpPr>
        <p:spPr>
          <a:xfrm>
            <a:off x="3510300" y="3093275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3510300" y="3913800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8"/>
          </p:nvPr>
        </p:nvSpPr>
        <p:spPr>
          <a:xfrm>
            <a:off x="6194100" y="3501125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9" hasCustomPrompt="1"/>
          </p:nvPr>
        </p:nvSpPr>
        <p:spPr>
          <a:xfrm>
            <a:off x="6194100" y="3093275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0"/>
          </p:nvPr>
        </p:nvSpPr>
        <p:spPr>
          <a:xfrm>
            <a:off x="6194100" y="3913800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87813" y="-1828575"/>
            <a:ext cx="3133725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/>
          <p:nvPr/>
        </p:nvSpPr>
        <p:spPr>
          <a:xfrm rot="-3636128">
            <a:off x="8690680" y="3904477"/>
            <a:ext cx="817119" cy="1695487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 rot="-3636128">
            <a:off x="8573216" y="4108347"/>
            <a:ext cx="817119" cy="1695487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589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2237150"/>
            <a:ext cx="4061700" cy="10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458875"/>
            <a:ext cx="149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15100" y="3322250"/>
            <a:ext cx="4061700" cy="3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98351" y="198550"/>
            <a:ext cx="4725399" cy="47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 rot="-2699374">
            <a:off x="7074579" y="1530727"/>
            <a:ext cx="1165241" cy="3071672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rot="-2700626">
            <a:off x="6867347" y="2007355"/>
            <a:ext cx="1164817" cy="2417457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70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>
            <a:spLocks noGrp="1"/>
          </p:cNvSpPr>
          <p:nvPr>
            <p:ph type="title"/>
          </p:nvPr>
        </p:nvSpPr>
        <p:spPr>
          <a:xfrm>
            <a:off x="720000" y="1555011"/>
            <a:ext cx="2308500" cy="7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1"/>
          </p:nvPr>
        </p:nvSpPr>
        <p:spPr>
          <a:xfrm>
            <a:off x="720000" y="2267811"/>
            <a:ext cx="206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title" idx="2"/>
          </p:nvPr>
        </p:nvSpPr>
        <p:spPr>
          <a:xfrm>
            <a:off x="6109648" y="1555011"/>
            <a:ext cx="2308500" cy="7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subTitle" idx="3"/>
          </p:nvPr>
        </p:nvSpPr>
        <p:spPr>
          <a:xfrm>
            <a:off x="6109645" y="2267811"/>
            <a:ext cx="206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title" idx="4"/>
          </p:nvPr>
        </p:nvSpPr>
        <p:spPr>
          <a:xfrm>
            <a:off x="720000" y="3409339"/>
            <a:ext cx="2308500" cy="7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5"/>
          </p:nvPr>
        </p:nvSpPr>
        <p:spPr>
          <a:xfrm>
            <a:off x="720000" y="4122139"/>
            <a:ext cx="206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6"/>
          </p:nvPr>
        </p:nvSpPr>
        <p:spPr>
          <a:xfrm>
            <a:off x="6109648" y="3409339"/>
            <a:ext cx="2308500" cy="7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7"/>
          </p:nvPr>
        </p:nvSpPr>
        <p:spPr>
          <a:xfrm>
            <a:off x="6109645" y="4122139"/>
            <a:ext cx="206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75838" y="3872475"/>
            <a:ext cx="2401125" cy="239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627" y="-1770275"/>
            <a:ext cx="3075043" cy="30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/>
          <p:nvPr/>
        </p:nvSpPr>
        <p:spPr>
          <a:xfrm rot="-8498454" flipH="1">
            <a:off x="-858335" y="3404275"/>
            <a:ext cx="1071242" cy="2221662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5"/>
          <p:cNvSpPr/>
          <p:nvPr/>
        </p:nvSpPr>
        <p:spPr>
          <a:xfrm rot="-8498454" flipH="1">
            <a:off x="-1101916" y="3215187"/>
            <a:ext cx="1071242" cy="2221662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"/>
          <p:cNvSpPr/>
          <p:nvPr/>
        </p:nvSpPr>
        <p:spPr>
          <a:xfrm rot="8042858">
            <a:off x="8656829" y="-228925"/>
            <a:ext cx="816821" cy="1695382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5"/>
          <p:cNvSpPr/>
          <p:nvPr/>
        </p:nvSpPr>
        <p:spPr>
          <a:xfrm rot="8042858">
            <a:off x="8822050" y="-396444"/>
            <a:ext cx="816821" cy="1695382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135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ctrTitle"/>
          </p:nvPr>
        </p:nvSpPr>
        <p:spPr>
          <a:xfrm>
            <a:off x="719975" y="790461"/>
            <a:ext cx="41547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ubTitle" idx="1"/>
          </p:nvPr>
        </p:nvSpPr>
        <p:spPr>
          <a:xfrm>
            <a:off x="715100" y="1788250"/>
            <a:ext cx="4155000" cy="12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6" name="Google Shape;246;p29"/>
          <p:cNvSpPr txBox="1"/>
          <p:nvPr/>
        </p:nvSpPr>
        <p:spPr>
          <a:xfrm>
            <a:off x="733200" y="3708875"/>
            <a:ext cx="42087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allanna"/>
                <a:ea typeface="Mallanna"/>
                <a:cs typeface="Mallanna"/>
                <a:sym typeface="Mallanna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allanna"/>
                <a:ea typeface="Mallanna"/>
                <a:cs typeface="Mallanna"/>
                <a:sym typeface="Mallann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Mallanna"/>
                <a:ea typeface="Mallanna"/>
                <a:cs typeface="Mallanna"/>
                <a:sym typeface="Mallanna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allanna"/>
                <a:ea typeface="Mallanna"/>
                <a:cs typeface="Mallanna"/>
                <a:sym typeface="Mallan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Mallanna"/>
                <a:ea typeface="Mallanna"/>
                <a:cs typeface="Mallanna"/>
                <a:sym typeface="Mallanna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allanna"/>
                <a:ea typeface="Mallanna"/>
                <a:cs typeface="Mallanna"/>
                <a:sym typeface="Mallan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>
              <a:solidFill>
                <a:schemeClr val="dk2"/>
              </a:solidFill>
              <a:latin typeface="Mallanna"/>
              <a:ea typeface="Mallanna"/>
              <a:cs typeface="Mallanna"/>
              <a:sym typeface="Mallanna"/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463" y="-452323"/>
            <a:ext cx="3088875" cy="29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3349" y="3547263"/>
            <a:ext cx="2473750" cy="24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3300" y="-1157175"/>
            <a:ext cx="2554700" cy="26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/>
          <p:nvPr/>
        </p:nvSpPr>
        <p:spPr>
          <a:xfrm rot="-2756974">
            <a:off x="6074577" y="2985431"/>
            <a:ext cx="844826" cy="1753512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9"/>
          <p:cNvSpPr/>
          <p:nvPr/>
        </p:nvSpPr>
        <p:spPr>
          <a:xfrm rot="-2756974">
            <a:off x="5903687" y="3158702"/>
            <a:ext cx="844826" cy="1753512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9"/>
          <p:cNvSpPr/>
          <p:nvPr/>
        </p:nvSpPr>
        <p:spPr>
          <a:xfrm rot="-7586079">
            <a:off x="8305920" y="220667"/>
            <a:ext cx="1303238" cy="2704455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9"/>
          <p:cNvSpPr/>
          <p:nvPr/>
        </p:nvSpPr>
        <p:spPr>
          <a:xfrm rot="-7586079">
            <a:off x="8525935" y="524729"/>
            <a:ext cx="1303238" cy="2704455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9"/>
          <p:cNvSpPr/>
          <p:nvPr/>
        </p:nvSpPr>
        <p:spPr>
          <a:xfrm rot="2756974" flipH="1">
            <a:off x="5735512" y="-1120719"/>
            <a:ext cx="844826" cy="1753512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9"/>
          <p:cNvSpPr/>
          <p:nvPr/>
        </p:nvSpPr>
        <p:spPr>
          <a:xfrm rot="2756974" flipH="1">
            <a:off x="5906402" y="-947448"/>
            <a:ext cx="844826" cy="1753512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769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62150" y="1178497"/>
            <a:ext cx="7619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4800" y="-1792162"/>
            <a:ext cx="28194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463" y="4037563"/>
            <a:ext cx="2695575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 rot="-8272913">
            <a:off x="8570143" y="3062470"/>
            <a:ext cx="966211" cy="2005473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rot="-8272913">
            <a:off x="8774713" y="3251119"/>
            <a:ext cx="966211" cy="2005473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720000" y="3213575"/>
            <a:ext cx="29076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latin typeface="Russo One"/>
                <a:ea typeface="Russo One"/>
                <a:cs typeface="Russo One"/>
                <a:sym typeface="Russ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4374875" y="3213575"/>
            <a:ext cx="29076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720000" y="366510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374875" y="366510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82475" y="0"/>
            <a:ext cx="3358075" cy="323520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/>
          <p:nvPr/>
        </p:nvSpPr>
        <p:spPr>
          <a:xfrm rot="-7798166" flipH="1">
            <a:off x="8673003" y="1398110"/>
            <a:ext cx="1168469" cy="2424826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rot="-7798166" flipH="1">
            <a:off x="8454304" y="1142391"/>
            <a:ext cx="1168469" cy="2424826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715100" y="1584575"/>
            <a:ext cx="6534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17975" y="-1373125"/>
            <a:ext cx="281940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/>
          <p:nvPr/>
        </p:nvSpPr>
        <p:spPr>
          <a:xfrm rot="-3098212" flipH="1">
            <a:off x="222548" y="-731322"/>
            <a:ext cx="1031510" cy="2139014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 rot="-3098212" flipH="1">
            <a:off x="404609" y="-965855"/>
            <a:ext cx="1031510" cy="2139014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Google Shape;4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425" y="-884550"/>
            <a:ext cx="2981525" cy="29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160850" y="3198337"/>
            <a:ext cx="3367001" cy="34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 rot="-7562400">
            <a:off x="7808956" y="232963"/>
            <a:ext cx="1201326" cy="2493017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-7562400">
            <a:off x="8009820" y="514643"/>
            <a:ext cx="1201326" cy="2493017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 rot="-3098212" flipH="1">
            <a:off x="6928148" y="4297878"/>
            <a:ext cx="1031510" cy="2139014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 rot="-3098212" flipH="1">
            <a:off x="7110209" y="4063345"/>
            <a:ext cx="1031510" cy="2139014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subTitle" idx="1"/>
          </p:nvPr>
        </p:nvSpPr>
        <p:spPr>
          <a:xfrm>
            <a:off x="4125400" y="2400300"/>
            <a:ext cx="3981300" cy="22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1700" y="-1248800"/>
            <a:ext cx="281940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/>
          <p:nvPr/>
        </p:nvSpPr>
        <p:spPr>
          <a:xfrm rot="-8606852">
            <a:off x="7795245" y="-775267"/>
            <a:ext cx="1169658" cy="2427038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 rot="-8606852">
            <a:off x="7552423" y="-938887"/>
            <a:ext cx="1169658" cy="2427038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846200" y="3062075"/>
            <a:ext cx="2088900" cy="4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1"/>
          </p:nvPr>
        </p:nvSpPr>
        <p:spPr>
          <a:xfrm>
            <a:off x="846200" y="3524975"/>
            <a:ext cx="20889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 idx="2"/>
          </p:nvPr>
        </p:nvSpPr>
        <p:spPr>
          <a:xfrm>
            <a:off x="3530000" y="3062075"/>
            <a:ext cx="2088900" cy="4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3"/>
          </p:nvPr>
        </p:nvSpPr>
        <p:spPr>
          <a:xfrm>
            <a:off x="3530000" y="3524975"/>
            <a:ext cx="20889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 idx="4"/>
          </p:nvPr>
        </p:nvSpPr>
        <p:spPr>
          <a:xfrm>
            <a:off x="6213800" y="3062075"/>
            <a:ext cx="2088900" cy="4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5"/>
          </p:nvPr>
        </p:nvSpPr>
        <p:spPr>
          <a:xfrm>
            <a:off x="6213800" y="3524975"/>
            <a:ext cx="20889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9225" y="-303121"/>
            <a:ext cx="3102721" cy="298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7125" y="4192175"/>
            <a:ext cx="1554175" cy="15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/>
          <p:nvPr/>
        </p:nvSpPr>
        <p:spPr>
          <a:xfrm rot="-3636814">
            <a:off x="8752772" y="-1198313"/>
            <a:ext cx="1403716" cy="2913296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 rot="-3636814">
            <a:off x="8550925" y="-847994"/>
            <a:ext cx="1403716" cy="2913296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80100" y="876325"/>
            <a:ext cx="2801900" cy="28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36513" y="-953300"/>
            <a:ext cx="20383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7375" y="3151875"/>
            <a:ext cx="2551683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/>
          <p:nvPr/>
        </p:nvSpPr>
        <p:spPr>
          <a:xfrm rot="-9057554">
            <a:off x="-448749" y="2103451"/>
            <a:ext cx="844815" cy="175356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0"/>
          <p:cNvSpPr/>
          <p:nvPr/>
        </p:nvSpPr>
        <p:spPr>
          <a:xfrm rot="-9057554">
            <a:off x="-237153" y="2223673"/>
            <a:ext cx="844815" cy="175356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0"/>
          <p:cNvSpPr/>
          <p:nvPr/>
        </p:nvSpPr>
        <p:spPr>
          <a:xfrm rot="8614338">
            <a:off x="8261696" y="2540788"/>
            <a:ext cx="1041751" cy="2161919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0"/>
          <p:cNvSpPr/>
          <p:nvPr/>
        </p:nvSpPr>
        <p:spPr>
          <a:xfrm rot="8614338">
            <a:off x="8504750" y="2364917"/>
            <a:ext cx="1041751" cy="2161919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FDEFC">
            <a:alpha val="1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usso One"/>
              <a:buNone/>
              <a:defRPr sz="3100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lanna"/>
              <a:buChar char="●"/>
              <a:defRPr>
                <a:solidFill>
                  <a:schemeClr val="dk2"/>
                </a:solidFill>
                <a:latin typeface="Mallanna"/>
                <a:ea typeface="Mallanna"/>
                <a:cs typeface="Mallanna"/>
                <a:sym typeface="Mallann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lanna"/>
              <a:buChar char="○"/>
              <a:defRPr>
                <a:solidFill>
                  <a:schemeClr val="dk2"/>
                </a:solidFill>
                <a:latin typeface="Mallanna"/>
                <a:ea typeface="Mallanna"/>
                <a:cs typeface="Mallanna"/>
                <a:sym typeface="Mallann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lanna"/>
              <a:buChar char="■"/>
              <a:defRPr>
                <a:solidFill>
                  <a:schemeClr val="dk2"/>
                </a:solidFill>
                <a:latin typeface="Mallanna"/>
                <a:ea typeface="Mallanna"/>
                <a:cs typeface="Mallanna"/>
                <a:sym typeface="Mallann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lanna"/>
              <a:buChar char="●"/>
              <a:defRPr>
                <a:solidFill>
                  <a:schemeClr val="dk2"/>
                </a:solidFill>
                <a:latin typeface="Mallanna"/>
                <a:ea typeface="Mallanna"/>
                <a:cs typeface="Mallanna"/>
                <a:sym typeface="Mallann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lanna"/>
              <a:buChar char="○"/>
              <a:defRPr>
                <a:solidFill>
                  <a:schemeClr val="dk2"/>
                </a:solidFill>
                <a:latin typeface="Mallanna"/>
                <a:ea typeface="Mallanna"/>
                <a:cs typeface="Mallanna"/>
                <a:sym typeface="Mallann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lanna"/>
              <a:buChar char="■"/>
              <a:defRPr>
                <a:solidFill>
                  <a:schemeClr val="dk2"/>
                </a:solidFill>
                <a:latin typeface="Mallanna"/>
                <a:ea typeface="Mallanna"/>
                <a:cs typeface="Mallanna"/>
                <a:sym typeface="Mallann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lanna"/>
              <a:buChar char="●"/>
              <a:defRPr>
                <a:solidFill>
                  <a:schemeClr val="dk2"/>
                </a:solidFill>
                <a:latin typeface="Mallanna"/>
                <a:ea typeface="Mallanna"/>
                <a:cs typeface="Mallanna"/>
                <a:sym typeface="Mallann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lanna"/>
              <a:buChar char="○"/>
              <a:defRPr>
                <a:solidFill>
                  <a:schemeClr val="dk2"/>
                </a:solidFill>
                <a:latin typeface="Mallanna"/>
                <a:ea typeface="Mallanna"/>
                <a:cs typeface="Mallanna"/>
                <a:sym typeface="Mallann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allanna"/>
              <a:buChar char="■"/>
              <a:defRPr>
                <a:solidFill>
                  <a:schemeClr val="dk2"/>
                </a:solidFill>
                <a:latin typeface="Mallanna"/>
                <a:ea typeface="Mallanna"/>
                <a:cs typeface="Mallanna"/>
                <a:sym typeface="Mallan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8" r:id="rId6"/>
    <p:sldLayoutId id="2147483666" r:id="rId7"/>
    <p:sldLayoutId id="2147483668" r:id="rId8"/>
    <p:sldLayoutId id="2147483676" r:id="rId9"/>
    <p:sldLayoutId id="2147483677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eb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400" y="3484675"/>
            <a:ext cx="2482225" cy="24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625" y="-1498297"/>
            <a:ext cx="3999125" cy="38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5"/>
          <p:cNvSpPr/>
          <p:nvPr/>
        </p:nvSpPr>
        <p:spPr>
          <a:xfrm rot="-3636149">
            <a:off x="8329999" y="-337263"/>
            <a:ext cx="1012700" cy="2101424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5"/>
          <p:cNvSpPr/>
          <p:nvPr/>
        </p:nvSpPr>
        <p:spPr>
          <a:xfrm rot="-3636149">
            <a:off x="8184399" y="-84563"/>
            <a:ext cx="1012700" cy="2101424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ctrTitle"/>
          </p:nvPr>
        </p:nvSpPr>
        <p:spPr>
          <a:xfrm>
            <a:off x="715098" y="1238850"/>
            <a:ext cx="8251563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Make it Easier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for the </a:t>
            </a:r>
            <a:r>
              <a:rPr lang="en-US" sz="3600" b="1" dirty="0">
                <a:solidFill>
                  <a:schemeClr val="tx1"/>
                </a:solidFill>
              </a:rPr>
              <a:t>Elderly</a:t>
            </a:r>
            <a:r>
              <a:rPr lang="en-US" sz="3600" dirty="0">
                <a:solidFill>
                  <a:schemeClr val="tx1"/>
                </a:solidFill>
              </a:rPr>
              <a:t> to Use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800" b="1" dirty="0">
                <a:solidFill>
                  <a:schemeClr val="tx1"/>
                </a:solidFill>
              </a:rPr>
              <a:t>Smartphones </a:t>
            </a:r>
            <a:r>
              <a:rPr lang="en-US" sz="3800" dirty="0">
                <a:solidFill>
                  <a:schemeClr val="tx1"/>
                </a:solidFill>
              </a:rPr>
              <a:t>and</a:t>
            </a:r>
            <a:r>
              <a:rPr lang="en-US" sz="3800" b="1" dirty="0">
                <a:solidFill>
                  <a:schemeClr val="tx1"/>
                </a:solidFill>
              </a:rPr>
              <a:t> Appliances</a:t>
            </a:r>
          </a:p>
        </p:txBody>
      </p:sp>
      <p:cxnSp>
        <p:nvCxnSpPr>
          <p:cNvPr id="287" name="Google Shape;287;p35"/>
          <p:cNvCxnSpPr/>
          <p:nvPr/>
        </p:nvCxnSpPr>
        <p:spPr>
          <a:xfrm>
            <a:off x="724800" y="1144775"/>
            <a:ext cx="615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5"/>
          <p:cNvCxnSpPr/>
          <p:nvPr/>
        </p:nvCxnSpPr>
        <p:spPr>
          <a:xfrm>
            <a:off x="734500" y="3547421"/>
            <a:ext cx="615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35"/>
          <p:cNvSpPr/>
          <p:nvPr/>
        </p:nvSpPr>
        <p:spPr>
          <a:xfrm rot="-9036128">
            <a:off x="7072913" y="3056217"/>
            <a:ext cx="817119" cy="1695487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5"/>
          <p:cNvSpPr/>
          <p:nvPr/>
        </p:nvSpPr>
        <p:spPr>
          <a:xfrm rot="-9036128">
            <a:off x="7276782" y="3173681"/>
            <a:ext cx="817119" cy="1695487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725" y="-1121000"/>
            <a:ext cx="203835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B1ECAD62-7717-D444-D18C-006B441065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CF38E8-A052-4324-88A9-DAB604D56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" y="275181"/>
            <a:ext cx="5358384" cy="21365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3D2B6B-8446-46BC-A261-D73C66436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64" y="2859786"/>
            <a:ext cx="4572000" cy="21651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BCAFDC0-531E-4D51-AFBC-88303067D82B}"/>
              </a:ext>
            </a:extLst>
          </p:cNvPr>
          <p:cNvSpPr txBox="1"/>
          <p:nvPr/>
        </p:nvSpPr>
        <p:spPr>
          <a:xfrm>
            <a:off x="182880" y="172707"/>
            <a:ext cx="26991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老人使用电话情况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6DE73C-20B4-4B79-A89A-7A4FE0B29A7E}"/>
              </a:ext>
            </a:extLst>
          </p:cNvPr>
          <p:cNvSpPr txBox="1"/>
          <p:nvPr/>
        </p:nvSpPr>
        <p:spPr>
          <a:xfrm>
            <a:off x="182880" y="2652037"/>
            <a:ext cx="26991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老人使用手机</a:t>
            </a:r>
            <a:r>
              <a:rPr lang="en-US" altLang="zh-CN" sz="900" b="1" dirty="0"/>
              <a:t>/</a:t>
            </a:r>
            <a:r>
              <a:rPr lang="zh-CN" altLang="en-US" sz="900" b="1" dirty="0"/>
              <a:t>家居设备的情况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418EA5-D9D9-43A0-9D35-207079E8FBEC}"/>
              </a:ext>
            </a:extLst>
          </p:cNvPr>
          <p:cNvSpPr txBox="1"/>
          <p:nvPr/>
        </p:nvSpPr>
        <p:spPr>
          <a:xfrm>
            <a:off x="4572000" y="992359"/>
            <a:ext cx="4572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b="1" dirty="0"/>
              <a:t>Can VS Can’t in using smart phone:</a:t>
            </a:r>
          </a:p>
          <a:p>
            <a:pPr algn="ctr"/>
            <a:r>
              <a:rPr lang="en-US" altLang="zh-CN" sz="1050" b="1" dirty="0"/>
              <a:t>Half-Half</a:t>
            </a:r>
            <a:endParaRPr lang="zh-CN" altLang="en-US" sz="105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DC9855-FDFF-4D62-B4E2-97E34582615D}"/>
              </a:ext>
            </a:extLst>
          </p:cNvPr>
          <p:cNvSpPr txBox="1"/>
          <p:nvPr/>
        </p:nvSpPr>
        <p:spPr>
          <a:xfrm>
            <a:off x="4684993" y="3666393"/>
            <a:ext cx="4572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b="1" dirty="0"/>
              <a:t>72% of the elderly</a:t>
            </a:r>
            <a:r>
              <a:rPr lang="zh-CN" altLang="en-US" sz="1050" b="1" dirty="0"/>
              <a:t> </a:t>
            </a:r>
            <a:endParaRPr lang="en-US" altLang="zh-CN" sz="1050" b="1" dirty="0"/>
          </a:p>
          <a:p>
            <a:pPr algn="ctr"/>
            <a:r>
              <a:rPr lang="en-US" altLang="zh-CN" sz="1050" b="1" dirty="0"/>
              <a:t>can not deal well with </a:t>
            </a:r>
          </a:p>
          <a:p>
            <a:pPr algn="ctr"/>
            <a:r>
              <a:rPr lang="en-US" altLang="zh-CN" sz="1050" b="1" dirty="0"/>
              <a:t>these complex modern devices!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3CB46B-B8EC-421C-A827-83FA6D19CDEE}"/>
              </a:ext>
            </a:extLst>
          </p:cNvPr>
          <p:cNvSpPr txBox="1"/>
          <p:nvPr/>
        </p:nvSpPr>
        <p:spPr>
          <a:xfrm>
            <a:off x="6438123" y="134390"/>
            <a:ext cx="2562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/>
              <a:t>Elderly’s</a:t>
            </a:r>
          </a:p>
          <a:p>
            <a:pPr algn="r"/>
            <a:r>
              <a:rPr lang="en-US" altLang="zh-CN" sz="1200" b="1" dirty="0"/>
              <a:t>Device using state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382BFE3-9F8B-4E1B-971A-4F05961A13C8}"/>
              </a:ext>
            </a:extLst>
          </p:cNvPr>
          <p:cNvCxnSpPr/>
          <p:nvPr/>
        </p:nvCxnSpPr>
        <p:spPr>
          <a:xfrm>
            <a:off x="7498080" y="643337"/>
            <a:ext cx="164592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oogle Shape;2872;p72">
            <a:extLst>
              <a:ext uri="{FF2B5EF4-FFF2-40B4-BE49-F238E27FC236}">
                <a16:creationId xmlns:a16="http://schemas.microsoft.com/office/drawing/2014/main" id="{7D5F4C33-E682-43AF-8659-020FD13CBAC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06693" y="4564540"/>
            <a:ext cx="1043153" cy="10542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D28CE1-9AAD-5BA0-F340-011B0BA2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35F2-5D7C-4536-A055-98FD4D92495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94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6E91FD-97B6-4100-BFBB-262A8BDA4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377" y="1401726"/>
            <a:ext cx="7018020" cy="32193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9168DCB-1E4B-4180-8C22-E105984BDFDC}"/>
              </a:ext>
            </a:extLst>
          </p:cNvPr>
          <p:cNvSpPr txBox="1"/>
          <p:nvPr/>
        </p:nvSpPr>
        <p:spPr>
          <a:xfrm>
            <a:off x="2286000" y="651143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50" b="1" dirty="0"/>
              <a:t>老人平常会使用哪些设备</a:t>
            </a:r>
            <a:r>
              <a:rPr lang="en-US" altLang="zh-CN" sz="1350" b="1" dirty="0"/>
              <a:t>[</a:t>
            </a:r>
            <a:r>
              <a:rPr lang="zh-CN" altLang="en-US" sz="1350" b="1" dirty="0"/>
              <a:t>多选</a:t>
            </a:r>
            <a:r>
              <a:rPr lang="en-US" altLang="zh-CN" sz="1350" b="1" dirty="0"/>
              <a:t>]</a:t>
            </a:r>
            <a:endParaRPr lang="zh-CN" altLang="en-US" sz="105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CC1F2B-13D1-43C1-9A4B-BA9E67BF777C}"/>
              </a:ext>
            </a:extLst>
          </p:cNvPr>
          <p:cNvSpPr txBox="1"/>
          <p:nvPr/>
        </p:nvSpPr>
        <p:spPr>
          <a:xfrm>
            <a:off x="6438123" y="134390"/>
            <a:ext cx="2562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/>
              <a:t>Elderly’s</a:t>
            </a:r>
          </a:p>
          <a:p>
            <a:pPr algn="r"/>
            <a:r>
              <a:rPr lang="en-US" altLang="zh-CN" sz="1200" b="1" dirty="0"/>
              <a:t>Device using state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E46032-1E34-4A30-8281-EFDC1BECFADD}"/>
              </a:ext>
            </a:extLst>
          </p:cNvPr>
          <p:cNvSpPr txBox="1"/>
          <p:nvPr/>
        </p:nvSpPr>
        <p:spPr>
          <a:xfrm>
            <a:off x="234315" y="1967422"/>
            <a:ext cx="4572000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·Basic housekeeping appliances takes the Majority</a:t>
            </a:r>
          </a:p>
          <a:p>
            <a:endParaRPr lang="en-US" altLang="zh-CN" sz="1200" b="1" dirty="0"/>
          </a:p>
          <a:p>
            <a:r>
              <a:rPr lang="en-US" altLang="zh-CN" sz="1200" b="1" dirty="0"/>
              <a:t>·Many elderlies are still using old-fashioned ones</a:t>
            </a:r>
          </a:p>
          <a:p>
            <a:endParaRPr lang="en-US" altLang="zh-CN" sz="1200" b="1" dirty="0"/>
          </a:p>
          <a:p>
            <a:r>
              <a:rPr lang="en-US" altLang="zh-CN" sz="1200" b="1" dirty="0"/>
              <a:t>·Smart home appliances are not popular</a:t>
            </a:r>
          </a:p>
          <a:p>
            <a:pPr algn="ctr"/>
            <a:endParaRPr lang="en-US" altLang="zh-CN" sz="1050" b="1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F962CE9-92F7-4596-95E7-E9BDA8F4C581}"/>
              </a:ext>
            </a:extLst>
          </p:cNvPr>
          <p:cNvCxnSpPr/>
          <p:nvPr/>
        </p:nvCxnSpPr>
        <p:spPr>
          <a:xfrm>
            <a:off x="7498080" y="643337"/>
            <a:ext cx="164592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oogle Shape;2873;p72">
            <a:extLst>
              <a:ext uri="{FF2B5EF4-FFF2-40B4-BE49-F238E27FC236}">
                <a16:creationId xmlns:a16="http://schemas.microsoft.com/office/drawing/2014/main" id="{8692A167-F77D-4E1F-8B2D-37816AAEE5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51161" y="4369711"/>
            <a:ext cx="1389528" cy="14233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32A56A0-E36F-F137-DBC3-53A151C8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35F2-5D7C-4536-A055-98FD4D92495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397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7C7A0D-4A10-4CFC-9AA4-305655718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00" y="953919"/>
            <a:ext cx="6123362" cy="31843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5A63325-3DEE-4961-AAF1-57FB0925F7DF}"/>
              </a:ext>
            </a:extLst>
          </p:cNvPr>
          <p:cNvSpPr txBox="1"/>
          <p:nvPr/>
        </p:nvSpPr>
        <p:spPr>
          <a:xfrm>
            <a:off x="6438123" y="134390"/>
            <a:ext cx="2562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/>
              <a:t>Elderly’s</a:t>
            </a:r>
          </a:p>
          <a:p>
            <a:pPr algn="r"/>
            <a:r>
              <a:rPr lang="en-US" altLang="zh-CN" sz="1200" b="1" dirty="0"/>
              <a:t>Device using state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62A910-549A-4B81-9811-E0CD7BED1A0C}"/>
              </a:ext>
            </a:extLst>
          </p:cNvPr>
          <p:cNvSpPr txBox="1"/>
          <p:nvPr/>
        </p:nvSpPr>
        <p:spPr>
          <a:xfrm>
            <a:off x="2331720" y="624945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50" b="1" dirty="0"/>
              <a:t>老人在电子设备使用中遇到问题会向谁求助</a:t>
            </a:r>
            <a:r>
              <a:rPr lang="en-US" altLang="zh-CN" sz="1350" b="1" dirty="0"/>
              <a:t>[</a:t>
            </a:r>
            <a:r>
              <a:rPr lang="zh-CN" altLang="en-US" sz="1350" b="1" dirty="0"/>
              <a:t>多选</a:t>
            </a:r>
            <a:r>
              <a:rPr lang="en-US" altLang="zh-CN" sz="1350" b="1" dirty="0"/>
              <a:t>]</a:t>
            </a:r>
            <a:endParaRPr lang="zh-CN" altLang="en-US" sz="105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3083B8-440F-4C23-97E9-2859665D46DB}"/>
              </a:ext>
            </a:extLst>
          </p:cNvPr>
          <p:cNvSpPr txBox="1"/>
          <p:nvPr/>
        </p:nvSpPr>
        <p:spPr>
          <a:xfrm>
            <a:off x="252187" y="4351481"/>
            <a:ext cx="5565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·The younger generations are the most important helping hands</a:t>
            </a:r>
          </a:p>
          <a:p>
            <a:endParaRPr lang="en-US" altLang="zh-CN" sz="1200" b="1" dirty="0"/>
          </a:p>
          <a:p>
            <a:r>
              <a:rPr lang="en-US" altLang="zh-CN" sz="1200" b="1" dirty="0"/>
              <a:t>·They tend to turn for help no to independently solve the problems </a:t>
            </a:r>
            <a:endParaRPr lang="en-US" altLang="zh-CN" sz="1050" b="1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9123433-2313-4130-9839-D3FEBE69D2C7}"/>
              </a:ext>
            </a:extLst>
          </p:cNvPr>
          <p:cNvCxnSpPr/>
          <p:nvPr/>
        </p:nvCxnSpPr>
        <p:spPr>
          <a:xfrm>
            <a:off x="7498080" y="643337"/>
            <a:ext cx="164592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oogle Shape;2873;p72">
            <a:extLst>
              <a:ext uri="{FF2B5EF4-FFF2-40B4-BE49-F238E27FC236}">
                <a16:creationId xmlns:a16="http://schemas.microsoft.com/office/drawing/2014/main" id="{CFA7B26D-6513-439C-BA98-E8E40D00696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5633" y="4297426"/>
            <a:ext cx="1389528" cy="14233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A5B783-FE13-9389-8274-35A767C2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35F2-5D7C-4536-A055-98FD4D92495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867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FD12F04-39A4-4446-86D5-0A2DE0AC3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167" y="1126100"/>
            <a:ext cx="6956298" cy="36641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AFFE75-177E-460D-86D2-4A4A6AB9E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55" y="131893"/>
            <a:ext cx="1673819" cy="16660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C77F292-C631-492A-B1A1-8E9CF355D79F}"/>
              </a:ext>
            </a:extLst>
          </p:cNvPr>
          <p:cNvSpPr txBox="1"/>
          <p:nvPr/>
        </p:nvSpPr>
        <p:spPr>
          <a:xfrm>
            <a:off x="-1102995" y="1876530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50" b="1" dirty="0"/>
              <a:t>是否有教老人使用电子设备的经历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B75EC5-8CA3-4EF0-9F36-5954950849E9}"/>
              </a:ext>
            </a:extLst>
          </p:cNvPr>
          <p:cNvSpPr txBox="1"/>
          <p:nvPr/>
        </p:nvSpPr>
        <p:spPr>
          <a:xfrm>
            <a:off x="3738647" y="572971"/>
            <a:ext cx="512349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500" b="1" dirty="0"/>
              <a:t>你指导老人的效果如何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0CFECC5-1B0C-4DCA-A3A8-4C6664E591FB}"/>
              </a:ext>
            </a:extLst>
          </p:cNvPr>
          <p:cNvSpPr txBox="1"/>
          <p:nvPr/>
        </p:nvSpPr>
        <p:spPr>
          <a:xfrm>
            <a:off x="6438123" y="134390"/>
            <a:ext cx="2562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/>
              <a:t>Elderly’s</a:t>
            </a:r>
          </a:p>
          <a:p>
            <a:pPr algn="r"/>
            <a:r>
              <a:rPr lang="en-US" altLang="zh-CN" sz="1200" b="1" dirty="0"/>
              <a:t>Device using state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50A2555-E6AC-4C2D-8F6E-78550ED6780E}"/>
              </a:ext>
            </a:extLst>
          </p:cNvPr>
          <p:cNvCxnSpPr/>
          <p:nvPr/>
        </p:nvCxnSpPr>
        <p:spPr>
          <a:xfrm>
            <a:off x="7498080" y="643337"/>
            <a:ext cx="164592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2873;p72">
            <a:extLst>
              <a:ext uri="{FF2B5EF4-FFF2-40B4-BE49-F238E27FC236}">
                <a16:creationId xmlns:a16="http://schemas.microsoft.com/office/drawing/2014/main" id="{C3C605ED-F4F2-4D43-9118-27D6AF7831F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51161" y="4369711"/>
            <a:ext cx="1389528" cy="14233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66AAAC9-3F72-E1F2-57C6-ED2EBFF02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35F2-5D7C-4536-A055-98FD4D92495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0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C021D6B-438F-4F53-8577-687E6821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" y="194196"/>
            <a:ext cx="4666869" cy="24257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3D2497-AA56-4A0C-B948-57D58E570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9731"/>
            <a:ext cx="4666869" cy="22580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3F632D1-DDAA-420B-87A4-D0717C1C0A15}"/>
              </a:ext>
            </a:extLst>
          </p:cNvPr>
          <p:cNvSpPr txBox="1"/>
          <p:nvPr/>
        </p:nvSpPr>
        <p:spPr>
          <a:xfrm>
            <a:off x="6438123" y="134390"/>
            <a:ext cx="2562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500" b="1" dirty="0"/>
              <a:t>Problem shooting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1AC13F-56D2-48C4-ABBF-D1B53EF63C1D}"/>
              </a:ext>
            </a:extLst>
          </p:cNvPr>
          <p:cNvSpPr txBox="1"/>
          <p:nvPr/>
        </p:nvSpPr>
        <p:spPr>
          <a:xfrm>
            <a:off x="206777" y="45720"/>
            <a:ext cx="512349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b="1" dirty="0"/>
              <a:t>智能手机</a:t>
            </a:r>
            <a:r>
              <a:rPr lang="en-US" altLang="zh-CN" sz="1050" b="1" dirty="0"/>
              <a:t>(</a:t>
            </a:r>
            <a:r>
              <a:rPr lang="zh-CN" altLang="en-US" sz="1050" b="1" dirty="0"/>
              <a:t>及手机应用</a:t>
            </a:r>
            <a:r>
              <a:rPr lang="en-US" altLang="zh-CN" sz="1050" b="1" dirty="0"/>
              <a:t>)</a:t>
            </a:r>
            <a:r>
              <a:rPr lang="zh-CN" altLang="en-US" sz="1050" b="1" dirty="0"/>
              <a:t>对老人使用易造成困扰的地方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E63D9AF-F401-44DD-829E-A559245688C6}"/>
              </a:ext>
            </a:extLst>
          </p:cNvPr>
          <p:cNvSpPr txBox="1"/>
          <p:nvPr/>
        </p:nvSpPr>
        <p:spPr>
          <a:xfrm>
            <a:off x="120015" y="2555730"/>
            <a:ext cx="669226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b="1" dirty="0"/>
              <a:t>多功能现代家电（例如智能洗衣机）对老人使用易造成困扰的地方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01EA7E-8046-4E92-A65E-71E0A7D4418E}"/>
              </a:ext>
            </a:extLst>
          </p:cNvPr>
          <p:cNvSpPr txBox="1"/>
          <p:nvPr/>
        </p:nvSpPr>
        <p:spPr>
          <a:xfrm>
            <a:off x="5603152" y="2585857"/>
            <a:ext cx="256227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Major Problems:</a:t>
            </a:r>
          </a:p>
          <a:p>
            <a:endParaRPr lang="en-US" altLang="zh-CN" sz="1200" b="1" dirty="0"/>
          </a:p>
          <a:p>
            <a:r>
              <a:rPr lang="en-US" altLang="zh-CN" sz="1200" b="1" dirty="0"/>
              <a:t>·Too complex menu</a:t>
            </a:r>
          </a:p>
          <a:p>
            <a:endParaRPr lang="en-US" altLang="zh-CN" sz="1200" b="1" dirty="0"/>
          </a:p>
          <a:p>
            <a:r>
              <a:rPr lang="en-US" altLang="zh-CN" sz="1200" b="1" dirty="0"/>
              <a:t>·Too many sub functions</a:t>
            </a:r>
          </a:p>
          <a:p>
            <a:endParaRPr lang="en-US" altLang="zh-CN" sz="1200" b="1" dirty="0"/>
          </a:p>
          <a:p>
            <a:r>
              <a:rPr lang="en-US" altLang="zh-CN" sz="1200" b="1" dirty="0"/>
              <a:t>·Inadequate display size/Volume</a:t>
            </a:r>
          </a:p>
          <a:p>
            <a:endParaRPr lang="en-US" altLang="zh-CN" sz="1200" b="1" dirty="0"/>
          </a:p>
          <a:p>
            <a:r>
              <a:rPr lang="en-US" altLang="zh-CN" sz="1200" b="1" dirty="0"/>
              <a:t>·Complex logic/language</a:t>
            </a:r>
          </a:p>
          <a:p>
            <a:endParaRPr lang="en-US" altLang="zh-CN" sz="1200" b="1" dirty="0"/>
          </a:p>
          <a:p>
            <a:r>
              <a:rPr lang="en-US" altLang="zh-CN" sz="1200" b="1" dirty="0"/>
              <a:t>·Lack of Voice assistance</a:t>
            </a:r>
          </a:p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423D4A-DDDD-4E61-9C9C-D65DBF0339B5}"/>
              </a:ext>
            </a:extLst>
          </p:cNvPr>
          <p:cNvSpPr txBox="1"/>
          <p:nvPr/>
        </p:nvSpPr>
        <p:spPr>
          <a:xfrm>
            <a:off x="5223510" y="1332319"/>
            <a:ext cx="19528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Very similar, even in relative importance level !</a:t>
            </a:r>
          </a:p>
          <a:p>
            <a:endParaRPr lang="en-US" altLang="zh-CN" sz="1200" b="1" dirty="0"/>
          </a:p>
          <a:p>
            <a:endParaRPr lang="en-US" altLang="zh-CN" sz="1200" b="1" dirty="0"/>
          </a:p>
          <a:p>
            <a:endParaRPr lang="en-US" altLang="zh-CN" sz="1200" b="1" dirty="0"/>
          </a:p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7D49AB-9859-46F8-9D3A-8C1CB795E42C}"/>
              </a:ext>
            </a:extLst>
          </p:cNvPr>
          <p:cNvSpPr txBox="1"/>
          <p:nvPr/>
        </p:nvSpPr>
        <p:spPr>
          <a:xfrm>
            <a:off x="1194887" y="4500200"/>
            <a:ext cx="298849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rgbClr val="7030A0"/>
                </a:solidFill>
              </a:rPr>
              <a:t>Logic/language worse</a:t>
            </a:r>
          </a:p>
          <a:p>
            <a:endParaRPr lang="en-US" altLang="zh-CN" sz="1200" b="1" dirty="0"/>
          </a:p>
          <a:p>
            <a:endParaRPr lang="en-US" altLang="zh-CN" sz="1200" b="1" dirty="0"/>
          </a:p>
          <a:p>
            <a:endParaRPr lang="en-US" altLang="zh-CN" sz="1200" b="1" dirty="0"/>
          </a:p>
          <a:p>
            <a:endParaRPr lang="en-US" altLang="zh-CN" sz="1200" b="1" dirty="0"/>
          </a:p>
          <a:p>
            <a:endParaRPr lang="en-US" altLang="zh-CN" sz="1200" b="1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C356323-5AA5-4BC0-BBE8-09A89E8BCEDB}"/>
              </a:ext>
            </a:extLst>
          </p:cNvPr>
          <p:cNvCxnSpPr/>
          <p:nvPr/>
        </p:nvCxnSpPr>
        <p:spPr>
          <a:xfrm flipH="1">
            <a:off x="4914900" y="1840230"/>
            <a:ext cx="308610" cy="52006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CEE0F9D-DFA7-4DCF-9952-5393163927F5}"/>
              </a:ext>
            </a:extLst>
          </p:cNvPr>
          <p:cNvCxnSpPr/>
          <p:nvPr/>
        </p:nvCxnSpPr>
        <p:spPr>
          <a:xfrm flipH="1" flipV="1">
            <a:off x="4666869" y="720090"/>
            <a:ext cx="556641" cy="5854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536AA82-D961-4C7F-984D-1645C919B953}"/>
              </a:ext>
            </a:extLst>
          </p:cNvPr>
          <p:cNvCxnSpPr>
            <a:cxnSpLocks/>
          </p:cNvCxnSpPr>
          <p:nvPr/>
        </p:nvCxnSpPr>
        <p:spPr>
          <a:xfrm>
            <a:off x="7372350" y="452969"/>
            <a:ext cx="177165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oogle Shape;2873;p72">
            <a:extLst>
              <a:ext uri="{FF2B5EF4-FFF2-40B4-BE49-F238E27FC236}">
                <a16:creationId xmlns:a16="http://schemas.microsoft.com/office/drawing/2014/main" id="{A9EEF2CF-75A0-4F3E-B8C6-57F7DE4DCDC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5633" y="4297426"/>
            <a:ext cx="1389528" cy="142337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052AA4D-AB56-4EDF-B5BD-DA05BB599466}"/>
              </a:ext>
            </a:extLst>
          </p:cNvPr>
          <p:cNvSpPr txBox="1"/>
          <p:nvPr/>
        </p:nvSpPr>
        <p:spPr>
          <a:xfrm>
            <a:off x="473428" y="1173890"/>
            <a:ext cx="298849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rgbClr val="7030A0"/>
                </a:solidFill>
              </a:rPr>
              <a:t>Display/Volume worse</a:t>
            </a:r>
          </a:p>
          <a:p>
            <a:endParaRPr lang="en-US" altLang="zh-CN" sz="1200" b="1" dirty="0"/>
          </a:p>
          <a:p>
            <a:endParaRPr lang="en-US" altLang="zh-CN" sz="1200" b="1" dirty="0"/>
          </a:p>
          <a:p>
            <a:endParaRPr lang="en-US" altLang="zh-CN" sz="1200" b="1" dirty="0"/>
          </a:p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54123E1-7007-88F1-BC67-132C2736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35F2-5D7C-4536-A055-98FD4D92495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520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8BF206A7-8B7E-45E9-ABA3-F09B2273A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097" y="4073687"/>
            <a:ext cx="2771774" cy="171771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54CB090-BE0A-4970-8308-3A459231B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2378" y="3897779"/>
            <a:ext cx="2677158" cy="238608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4A80D96-DB25-44B5-B5CF-0BF411DF2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593" y="4485636"/>
            <a:ext cx="3095063" cy="8469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EDB340-F533-48B2-B2AE-7F0FCDBB5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057525" cy="15833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B7C9B6-21F6-4948-8F70-1AE9EFCA2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9963" y="1"/>
            <a:ext cx="3057525" cy="12871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361F92-A02F-432C-834C-CD84B246BA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7488" y="0"/>
            <a:ext cx="3125066" cy="14826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7F57363-D6E0-40EC-ABCA-2812FFC6C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5479"/>
            <a:ext cx="2677158" cy="23860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AF40B6C-C628-4992-939F-DBEAB767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6" y="1583362"/>
            <a:ext cx="2771774" cy="171771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AA05104-F90A-424E-BED9-233EAE0E61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073687"/>
            <a:ext cx="2779963" cy="72257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A92B5A3-48E3-433A-8D94-DC94A89CC7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6353" y="3282826"/>
            <a:ext cx="2487647" cy="130928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6770FE7-BE8F-478F-BE0C-9631942F0D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1291" y="3330754"/>
            <a:ext cx="3095063" cy="114279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2E9E8B9-D5BD-4CC8-84C7-DF1E2FA2F8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0800" y="485000"/>
            <a:ext cx="3098891" cy="123558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B2A9171-F484-4109-839A-4371A30E3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93" y="4243893"/>
            <a:ext cx="3095063" cy="84693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5F374C2-EFAA-4E1E-BE9E-672A12D86D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7948" y="3761917"/>
            <a:ext cx="3125066" cy="14826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1CCD6BF-FF9D-45D1-94AE-2C6BC9EC0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2594" y="548352"/>
            <a:ext cx="3095063" cy="114279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EB163C1-CFBF-4D4A-9B1C-E396CD5E2F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566300" y="1340920"/>
            <a:ext cx="3095063" cy="114279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9C42DAF-923B-4B77-B37C-397CD4CE6C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980" y="4667358"/>
            <a:ext cx="2487647" cy="1309287"/>
          </a:xfrm>
          <a:prstGeom prst="rect">
            <a:avLst/>
          </a:prstGeom>
        </p:spPr>
      </p:pic>
      <p:pic>
        <p:nvPicPr>
          <p:cNvPr id="1028" name="Picture 4" descr="12,118 Cartoon Microphone Stock Photos, Pictures &amp; Royalty-Free Images -  iStock">
            <a:extLst>
              <a:ext uri="{FF2B5EF4-FFF2-40B4-BE49-F238E27FC236}">
                <a16:creationId xmlns:a16="http://schemas.microsoft.com/office/drawing/2014/main" id="{7C21628A-ABA2-462D-85AC-992E53722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178" y="2630830"/>
            <a:ext cx="593387" cy="74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F77A21A-6AB4-4DEB-8054-7CBB08F1E716}"/>
              </a:ext>
            </a:extLst>
          </p:cNvPr>
          <p:cNvSpPr txBox="1"/>
          <p:nvPr/>
        </p:nvSpPr>
        <p:spPr>
          <a:xfrm>
            <a:off x="2130041" y="1615517"/>
            <a:ext cx="4847908" cy="1084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000" b="1" dirty="0"/>
              <a:t>Interviewing</a:t>
            </a:r>
          </a:p>
          <a:p>
            <a:pPr algn="ctr"/>
            <a:r>
              <a:rPr lang="en-US" altLang="zh-CN" sz="2400" b="1" dirty="0"/>
              <a:t>Experience Prototypes</a:t>
            </a:r>
          </a:p>
          <a:p>
            <a:pPr algn="ctr"/>
            <a:endParaRPr lang="zh-CN" altLang="en-US" sz="1050" b="1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E37FD03F-C079-477E-80FC-5CEB26E95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379" y="-614927"/>
            <a:ext cx="2771774" cy="171771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1857A8E-B531-4D30-AB00-0E5D8A2D2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63" y="-1362977"/>
            <a:ext cx="2677158" cy="238608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36D5B54-CE1B-41F5-A2FB-DE0934E4F7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44071" y="-412543"/>
            <a:ext cx="3095063" cy="114279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A307E72-22A5-4BA7-A55E-18DCFA39CE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919" y="3136007"/>
            <a:ext cx="3095063" cy="1142792"/>
          </a:xfrm>
          <a:prstGeom prst="rect">
            <a:avLst/>
          </a:prstGeom>
        </p:spPr>
      </p:pic>
      <p:sp>
        <p:nvSpPr>
          <p:cNvPr id="31" name="Google Shape;340;p39">
            <a:extLst>
              <a:ext uri="{FF2B5EF4-FFF2-40B4-BE49-F238E27FC236}">
                <a16:creationId xmlns:a16="http://schemas.microsoft.com/office/drawing/2014/main" id="{05C7EF00-5B96-46FD-91C9-55CE5857404E}"/>
              </a:ext>
            </a:extLst>
          </p:cNvPr>
          <p:cNvSpPr txBox="1">
            <a:spLocks/>
          </p:cNvSpPr>
          <p:nvPr/>
        </p:nvSpPr>
        <p:spPr>
          <a:xfrm>
            <a:off x="2319458" y="1422740"/>
            <a:ext cx="149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sz="4800" dirty="0"/>
          </a:p>
        </p:txBody>
      </p:sp>
      <p:sp>
        <p:nvSpPr>
          <p:cNvPr id="32" name="Google Shape;340;p39">
            <a:extLst>
              <a:ext uri="{FF2B5EF4-FFF2-40B4-BE49-F238E27FC236}">
                <a16:creationId xmlns:a16="http://schemas.microsoft.com/office/drawing/2014/main" id="{C5C6182A-6DC8-4A38-A9DB-B367A7C5E695}"/>
              </a:ext>
            </a:extLst>
          </p:cNvPr>
          <p:cNvSpPr txBox="1">
            <a:spLocks/>
          </p:cNvSpPr>
          <p:nvPr/>
        </p:nvSpPr>
        <p:spPr>
          <a:xfrm>
            <a:off x="4904311" y="1041252"/>
            <a:ext cx="149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latin typeface="Russo One"/>
              </a:rPr>
              <a:t>03</a:t>
            </a:r>
            <a:endParaRPr lang="en" sz="40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5887AD-076B-6F05-2074-CEB68DC7D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35F2-5D7C-4536-A055-98FD4D92495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787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6CB1AB4-0463-43B5-86BD-535F4E0642FE}"/>
              </a:ext>
            </a:extLst>
          </p:cNvPr>
          <p:cNvSpPr txBox="1"/>
          <p:nvPr/>
        </p:nvSpPr>
        <p:spPr>
          <a:xfrm>
            <a:off x="-1576313" y="96901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b="1" dirty="0"/>
              <a:t>Interviewing</a:t>
            </a:r>
            <a:endParaRPr lang="zh-CN" altLang="en-US" sz="105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3688D5-D9CE-445E-841B-DD4392A8AB22}"/>
              </a:ext>
            </a:extLst>
          </p:cNvPr>
          <p:cNvSpPr txBox="1"/>
          <p:nvPr/>
        </p:nvSpPr>
        <p:spPr>
          <a:xfrm>
            <a:off x="189295" y="507662"/>
            <a:ext cx="7877369" cy="3485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050" b="1" dirty="0">
                <a:solidFill>
                  <a:srgbClr val="333333"/>
                </a:solidFill>
                <a:ea typeface="等线" panose="02010600030101010101" pitchFamily="2" charset="-122"/>
              </a:rPr>
              <a:t>对老人的访谈</a:t>
            </a:r>
            <a:endParaRPr lang="en-US" altLang="zh-CN" sz="1050" b="1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r>
              <a:rPr lang="en-US" altLang="zh-CN" sz="1050" dirty="0">
                <a:solidFill>
                  <a:srgbClr val="333333"/>
                </a:solidFill>
                <a:ea typeface="等线" panose="02010600030101010101" pitchFamily="2" charset="-122"/>
              </a:rPr>
              <a:t>1.</a:t>
            </a:r>
            <a:r>
              <a:rPr lang="zh-CN" altLang="en-US" sz="1050" dirty="0">
                <a:solidFill>
                  <a:srgbClr val="333333"/>
                </a:solidFill>
                <a:ea typeface="等线" panose="02010600030101010101" pitchFamily="2" charset="-122"/>
              </a:rPr>
              <a:t>你在使用家电或智能产品中有哪些</a:t>
            </a:r>
            <a:r>
              <a:rPr lang="zh-CN" altLang="en-US" sz="1050" b="1" dirty="0">
                <a:solidFill>
                  <a:srgbClr val="333333"/>
                </a:solidFill>
                <a:ea typeface="等线" panose="02010600030101010101" pitchFamily="2" charset="-122"/>
              </a:rPr>
              <a:t>困扰</a:t>
            </a:r>
            <a:r>
              <a:rPr lang="zh-CN" altLang="en-US" sz="1050" dirty="0">
                <a:solidFill>
                  <a:srgbClr val="333333"/>
                </a:solidFill>
                <a:ea typeface="等线" panose="02010600030101010101" pitchFamily="2" charset="-122"/>
              </a:rPr>
              <a:t>？</a:t>
            </a:r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r>
              <a:rPr lang="zh-CN" altLang="en-US" sz="1050" dirty="0">
                <a:solidFill>
                  <a:srgbClr val="333333"/>
                </a:solidFill>
                <a:ea typeface="等线" panose="02010600030101010101" pitchFamily="2" charset="-122"/>
              </a:rPr>
              <a:t>你遇到困扰的</a:t>
            </a:r>
            <a:r>
              <a:rPr lang="zh-CN" altLang="en-US" sz="1050" b="1" dirty="0">
                <a:solidFill>
                  <a:srgbClr val="333333"/>
                </a:solidFill>
                <a:ea typeface="等线" panose="02010600030101010101" pitchFamily="2" charset="-122"/>
              </a:rPr>
              <a:t>频率</a:t>
            </a:r>
            <a:r>
              <a:rPr lang="zh-CN" altLang="en-US" sz="1050" dirty="0">
                <a:solidFill>
                  <a:srgbClr val="333333"/>
                </a:solidFill>
                <a:ea typeface="等线" panose="02010600030101010101" pitchFamily="2" charset="-122"/>
              </a:rPr>
              <a:t>？是什么</a:t>
            </a:r>
            <a:r>
              <a:rPr lang="zh-CN" altLang="en-US" sz="1050" b="1" dirty="0">
                <a:solidFill>
                  <a:srgbClr val="333333"/>
                </a:solidFill>
                <a:ea typeface="等线" panose="02010600030101010101" pitchFamily="2" charset="-122"/>
              </a:rPr>
              <a:t>场景</a:t>
            </a:r>
            <a:r>
              <a:rPr lang="zh-CN" altLang="en-US" sz="1050" dirty="0">
                <a:solidFill>
                  <a:srgbClr val="333333"/>
                </a:solidFill>
                <a:ea typeface="等线" panose="02010600030101010101" pitchFamily="2" charset="-122"/>
              </a:rPr>
              <a:t>？ 一般遇到问题怎么</a:t>
            </a:r>
            <a:r>
              <a:rPr lang="zh-CN" altLang="en-US" sz="1050" b="1" dirty="0">
                <a:solidFill>
                  <a:srgbClr val="333333"/>
                </a:solidFill>
                <a:ea typeface="等线" panose="02010600030101010101" pitchFamily="2" charset="-122"/>
              </a:rPr>
              <a:t>解决</a:t>
            </a:r>
            <a:r>
              <a:rPr lang="zh-CN" altLang="en-US" sz="1050" dirty="0">
                <a:solidFill>
                  <a:srgbClr val="333333"/>
                </a:solidFill>
                <a:ea typeface="等线" panose="02010600030101010101" pitchFamily="2" charset="-122"/>
              </a:rPr>
              <a:t>？是否能解决？</a:t>
            </a:r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r>
              <a:rPr lang="en-US" altLang="zh-CN" sz="1050" dirty="0">
                <a:solidFill>
                  <a:srgbClr val="333333"/>
                </a:solidFill>
                <a:ea typeface="等线" panose="02010600030101010101" pitchFamily="2" charset="-122"/>
              </a:rPr>
              <a:t>2.</a:t>
            </a:r>
            <a:r>
              <a:rPr lang="zh-CN" altLang="en-US" sz="1050" dirty="0">
                <a:solidFill>
                  <a:srgbClr val="333333"/>
                </a:solidFill>
                <a:ea typeface="等线" panose="02010600030101010101" pitchFamily="2" charset="-122"/>
              </a:rPr>
              <a:t>你还</a:t>
            </a:r>
            <a:r>
              <a:rPr lang="zh-CN" altLang="en-US" sz="1050" b="1" dirty="0">
                <a:solidFill>
                  <a:srgbClr val="333333"/>
                </a:solidFill>
                <a:ea typeface="等线" panose="02010600030101010101" pitchFamily="2" charset="-122"/>
              </a:rPr>
              <a:t>想要</a:t>
            </a:r>
            <a:r>
              <a:rPr lang="zh-CN" altLang="en-US" sz="1050" dirty="0">
                <a:solidFill>
                  <a:srgbClr val="333333"/>
                </a:solidFill>
                <a:ea typeface="等线" panose="02010600030101010101" pitchFamily="2" charset="-122"/>
              </a:rPr>
              <a:t>学会、需要学会哪些家电或智能产品的功能？（具体）</a:t>
            </a:r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zh-CN" altLang="en-US" sz="1050" dirty="0"/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r>
              <a:rPr lang="en-US" altLang="zh-CN" sz="1050" dirty="0">
                <a:solidFill>
                  <a:srgbClr val="333333"/>
                </a:solidFill>
                <a:ea typeface="等线" panose="02010600030101010101" pitchFamily="2" charset="-122"/>
              </a:rPr>
              <a:t>3.</a:t>
            </a:r>
            <a:r>
              <a:rPr lang="zh-CN" altLang="en-US" sz="1050" dirty="0">
                <a:solidFill>
                  <a:srgbClr val="333333"/>
                </a:solidFill>
                <a:ea typeface="等线" panose="02010600030101010101" pitchFamily="2" charset="-122"/>
              </a:rPr>
              <a:t>你希望该产品做出哪些</a:t>
            </a:r>
            <a:r>
              <a:rPr lang="zh-CN" altLang="en-US" sz="1050" b="1" dirty="0">
                <a:solidFill>
                  <a:srgbClr val="333333"/>
                </a:solidFill>
                <a:ea typeface="等线" panose="02010600030101010101" pitchFamily="2" charset="-122"/>
              </a:rPr>
              <a:t>改变</a:t>
            </a:r>
            <a:r>
              <a:rPr lang="zh-CN" altLang="en-US" sz="1050" dirty="0">
                <a:solidFill>
                  <a:srgbClr val="333333"/>
                </a:solidFill>
                <a:ea typeface="等线" panose="02010600030101010101" pitchFamily="2" charset="-122"/>
              </a:rPr>
              <a:t>？</a:t>
            </a:r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2AB8BC-B674-4756-BCE9-64E0CC0648CA}"/>
              </a:ext>
            </a:extLst>
          </p:cNvPr>
          <p:cNvSpPr txBox="1"/>
          <p:nvPr/>
        </p:nvSpPr>
        <p:spPr>
          <a:xfrm>
            <a:off x="5956174" y="4128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/>
              <a:t>Experience Prototypes</a:t>
            </a:r>
            <a:endParaRPr lang="zh-CN" altLang="en-US" sz="1200" b="1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E576861-0EE3-45BF-84E7-796438F0F77E}"/>
              </a:ext>
            </a:extLst>
          </p:cNvPr>
          <p:cNvCxnSpPr>
            <a:cxnSpLocks/>
          </p:cNvCxnSpPr>
          <p:nvPr/>
        </p:nvCxnSpPr>
        <p:spPr>
          <a:xfrm>
            <a:off x="7412355" y="315605"/>
            <a:ext cx="173164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7394427-45A6-4F20-A637-9508A4B24AA2}"/>
              </a:ext>
            </a:extLst>
          </p:cNvPr>
          <p:cNvSpPr txBox="1"/>
          <p:nvPr/>
        </p:nvSpPr>
        <p:spPr>
          <a:xfrm>
            <a:off x="5597260" y="2333654"/>
            <a:ext cx="237798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b="1" dirty="0"/>
              <a:t>18 elderlies</a:t>
            </a:r>
            <a:endParaRPr lang="zh-CN" altLang="en-US" sz="105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3AAEAF-4502-4B6F-80FE-961B25FFBFB5}"/>
              </a:ext>
            </a:extLst>
          </p:cNvPr>
          <p:cNvSpPr txBox="1"/>
          <p:nvPr/>
        </p:nvSpPr>
        <p:spPr>
          <a:xfrm>
            <a:off x="271162" y="1008761"/>
            <a:ext cx="605218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90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家用电器</a:t>
            </a:r>
            <a:r>
              <a:rPr lang="zh-CN" altLang="en-US" sz="900" b="1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菜单复杂</a:t>
            </a:r>
            <a:r>
              <a:rPr lang="zh-CN" altLang="en-US" sz="90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，难以理解（新式洗衣机、电视等）；</a:t>
            </a:r>
            <a:endParaRPr lang="zh-CN" altLang="en-US" sz="900" dirty="0"/>
          </a:p>
          <a:p>
            <a:pPr algn="just"/>
            <a:r>
              <a:rPr lang="zh-CN" altLang="en-US" sz="90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看不懂</a:t>
            </a:r>
            <a:r>
              <a:rPr lang="en-US" altLang="zh-CN" sz="90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App</a:t>
            </a:r>
            <a:r>
              <a:rPr lang="zh-CN" altLang="en-US" sz="900" b="1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操作逻辑</a:t>
            </a:r>
            <a:r>
              <a:rPr lang="en-US" altLang="zh-CN" sz="90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en-US" altLang="zh-CN" sz="900" b="1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UI:</a:t>
            </a:r>
            <a:r>
              <a:rPr lang="en-US" altLang="zh-CN" sz="90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90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电视界面</a:t>
            </a:r>
            <a:r>
              <a:rPr lang="en-US" altLang="zh-CN" sz="90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90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开付款码；</a:t>
            </a:r>
            <a:endParaRPr lang="en-US" altLang="zh-CN" sz="900" dirty="0"/>
          </a:p>
          <a:p>
            <a:pPr algn="just"/>
            <a:r>
              <a:rPr lang="zh-CN" altLang="en-US" sz="900" b="1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不需要的</a:t>
            </a:r>
            <a:r>
              <a:rPr lang="zh-CN" altLang="en-US" sz="90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信息</a:t>
            </a:r>
            <a:r>
              <a:rPr lang="en-US" altLang="zh-CN" sz="90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90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功能太多：手机老是提醒内存满了，电饭煲煮粥功能</a:t>
            </a:r>
            <a:endParaRPr lang="en-US" altLang="zh-CN" sz="900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/>
            <a:r>
              <a:rPr lang="zh-CN" altLang="en-US" sz="900" b="1" dirty="0"/>
              <a:t>声音</a:t>
            </a:r>
            <a:r>
              <a:rPr lang="zh-CN" altLang="en-US" sz="900" dirty="0"/>
              <a:t>不够大，同功能下没有考虑老年人的使用场景（如大音量外放）</a:t>
            </a:r>
            <a:endParaRPr lang="en-US" altLang="zh-CN" sz="900" dirty="0"/>
          </a:p>
          <a:p>
            <a:pPr algn="just"/>
            <a:r>
              <a:rPr lang="zh-CN" altLang="en-US" sz="900" b="1" dirty="0"/>
              <a:t>响应</a:t>
            </a:r>
            <a:r>
              <a:rPr lang="en-US" altLang="zh-CN" sz="900" b="1" dirty="0"/>
              <a:t>/</a:t>
            </a:r>
            <a:r>
              <a:rPr lang="zh-CN" altLang="en-US" sz="900" b="1" dirty="0"/>
              <a:t>反馈设计</a:t>
            </a:r>
            <a:r>
              <a:rPr lang="zh-CN" altLang="en-US" sz="900" dirty="0"/>
              <a:t>不适老，按了没有明显的提示，界面需要手速</a:t>
            </a:r>
            <a:endParaRPr lang="en-US" altLang="zh-CN" sz="900" dirty="0"/>
          </a:p>
          <a:p>
            <a:pPr algn="just"/>
            <a:r>
              <a:rPr lang="zh-CN" altLang="en-US" sz="900" dirty="0"/>
              <a:t>弹窗，更新引发的界面变化无法理解</a:t>
            </a:r>
            <a:endParaRPr lang="en-US" altLang="zh-CN" sz="900" dirty="0"/>
          </a:p>
          <a:p>
            <a:pPr algn="just"/>
            <a:endParaRPr lang="en-US" altLang="zh-CN" sz="900" dirty="0"/>
          </a:p>
          <a:p>
            <a:pPr algn="just"/>
            <a:r>
              <a:rPr lang="zh-CN" altLang="en-US" sz="900" i="1" u="sng" dirty="0"/>
              <a:t>很多问题都是几乎每次出现，老人们只好干脆不用</a:t>
            </a:r>
            <a:endParaRPr lang="en-US" altLang="zh-CN" sz="900" i="1" u="sng" dirty="0"/>
          </a:p>
          <a:p>
            <a:pPr algn="just"/>
            <a:endParaRPr lang="zh-CN" altLang="en-US" sz="900" i="1" u="sng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0DD96A-E788-4A3A-AFCD-4D288995E04A}"/>
              </a:ext>
            </a:extLst>
          </p:cNvPr>
          <p:cNvSpPr txBox="1"/>
          <p:nvPr/>
        </p:nvSpPr>
        <p:spPr>
          <a:xfrm>
            <a:off x="309162" y="3911880"/>
            <a:ext cx="26113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90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自动的，一键的</a:t>
            </a:r>
            <a:endParaRPr lang="en-US" altLang="zh-CN" sz="900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/>
            <a:r>
              <a:rPr lang="zh-CN" altLang="en-US" sz="900" b="1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一眼能看懂</a:t>
            </a:r>
            <a:r>
              <a:rPr lang="zh-CN" altLang="en-US" sz="90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的文字和图案</a:t>
            </a:r>
            <a:endParaRPr lang="en-US" altLang="zh-CN" sz="900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/>
            <a:r>
              <a:rPr lang="zh-CN" altLang="en-US" sz="900" b="1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文字引导</a:t>
            </a:r>
            <a:r>
              <a:rPr lang="zh-CN" altLang="en-US" sz="90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不要太过跳跃</a:t>
            </a:r>
            <a:endParaRPr lang="en-US" altLang="zh-CN" sz="900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/>
            <a:r>
              <a:rPr lang="zh-CN" altLang="en-US" sz="90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有效</a:t>
            </a:r>
            <a:r>
              <a:rPr lang="zh-CN" altLang="en-US" sz="900" b="1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应对遗忘</a:t>
            </a:r>
            <a:r>
              <a:rPr lang="en-US" altLang="zh-CN" sz="900" b="1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900" b="1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未及时反应</a:t>
            </a:r>
            <a:r>
              <a:rPr lang="zh-CN" altLang="en-US" sz="90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带来的问题（忘记接电话，忘关冰箱门）</a:t>
            </a:r>
            <a:endParaRPr lang="en-US" altLang="zh-CN" sz="900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/>
            <a:r>
              <a:rPr lang="zh-CN" altLang="en-US" sz="90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近年来产品有所改观，但还是不够简单</a:t>
            </a:r>
            <a:endParaRPr lang="zh-CN" altLang="en-US" sz="105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E1C508C-F83B-4F0C-9593-A7A8C8EA5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44" y="2706681"/>
            <a:ext cx="2141981" cy="146921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5A1814B-AED8-445C-AE5C-98BCDE3601EC}"/>
              </a:ext>
            </a:extLst>
          </p:cNvPr>
          <p:cNvSpPr txBox="1"/>
          <p:nvPr/>
        </p:nvSpPr>
        <p:spPr>
          <a:xfrm>
            <a:off x="5524948" y="628858"/>
            <a:ext cx="787736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050" b="1" dirty="0">
                <a:solidFill>
                  <a:srgbClr val="333333"/>
                </a:solidFill>
                <a:ea typeface="等线" panose="02010600030101010101" pitchFamily="2" charset="-122"/>
              </a:rPr>
              <a:t>老人对电子设备使用过程中的共性</a:t>
            </a:r>
            <a:endParaRPr lang="en-US" altLang="zh-CN" sz="1050" b="1" dirty="0">
              <a:solidFill>
                <a:srgbClr val="333333"/>
              </a:solidFill>
              <a:ea typeface="等线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F8277D-92D6-4DBC-9455-85BC5C79CE8A}"/>
              </a:ext>
            </a:extLst>
          </p:cNvPr>
          <p:cNvSpPr txBox="1"/>
          <p:nvPr/>
        </p:nvSpPr>
        <p:spPr>
          <a:xfrm>
            <a:off x="189294" y="2275984"/>
            <a:ext cx="6052185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dirty="0"/>
              <a:t>智能手机：</a:t>
            </a:r>
            <a:br>
              <a:rPr lang="zh-CN" altLang="en-US" sz="900" dirty="0"/>
            </a:br>
            <a:r>
              <a:rPr lang="zh-CN" altLang="en-US" sz="900" dirty="0"/>
              <a:t>  ○ 信息查询，如天气，新闻</a:t>
            </a:r>
            <a:br>
              <a:rPr lang="zh-CN" altLang="en-US" sz="900" dirty="0"/>
            </a:br>
            <a:r>
              <a:rPr lang="zh-CN" altLang="en-US" sz="900" dirty="0"/>
              <a:t>  ○ 网上服务，如生活缴费，一码通，线上购票</a:t>
            </a:r>
            <a:br>
              <a:rPr lang="zh-CN" altLang="en-US" sz="900" dirty="0"/>
            </a:br>
            <a:r>
              <a:rPr lang="zh-CN" altLang="en-US" sz="900" dirty="0"/>
              <a:t>家电：触屏电子设备，扫地机器人</a:t>
            </a:r>
            <a:endParaRPr lang="en-US" altLang="zh-CN" sz="900" dirty="0"/>
          </a:p>
          <a:p>
            <a:br>
              <a:rPr lang="zh-CN" altLang="en-US" sz="900" i="1" u="sng" dirty="0"/>
            </a:br>
            <a:r>
              <a:rPr lang="en-US" altLang="zh-CN" sz="900" i="1" u="sng" dirty="0"/>
              <a:t>*</a:t>
            </a:r>
            <a:r>
              <a:rPr lang="zh-CN" altLang="en-US" sz="900" i="1" u="sng" dirty="0"/>
              <a:t>为什么老人们无法提出很多年轻人对电子产品的基本需求：</a:t>
            </a:r>
            <a:br>
              <a:rPr lang="zh-CN" altLang="en-US" sz="900" i="1" u="sng" dirty="0"/>
            </a:br>
            <a:r>
              <a:rPr lang="en-US" altLang="zh-CN" sz="900" dirty="0"/>
              <a:t>1. </a:t>
            </a:r>
            <a:r>
              <a:rPr lang="zh-CN" altLang="en-US" sz="900" dirty="0"/>
              <a:t>没有接触过更多的智能家电</a:t>
            </a:r>
            <a:endParaRPr lang="en-US" altLang="zh-CN" sz="900" dirty="0"/>
          </a:p>
          <a:p>
            <a:r>
              <a:rPr lang="en-US" altLang="zh-CN" sz="900" dirty="0"/>
              <a:t>2. </a:t>
            </a:r>
            <a:r>
              <a:rPr lang="zh-CN" altLang="en-US" sz="900" b="1" dirty="0"/>
              <a:t>学习成本高</a:t>
            </a:r>
            <a:r>
              <a:rPr lang="zh-CN" altLang="en-US" sz="900" dirty="0"/>
              <a:t>导致不愿意接受新模式</a:t>
            </a:r>
            <a:endParaRPr lang="en-US" altLang="zh-CN" sz="900" dirty="0"/>
          </a:p>
          <a:p>
            <a:r>
              <a:rPr lang="en-US" altLang="zh-CN" sz="900" dirty="0"/>
              <a:t>3. </a:t>
            </a:r>
            <a:r>
              <a:rPr lang="zh-CN" altLang="en-US" sz="900" dirty="0"/>
              <a:t>现有的智能产品零碎，不够整合，不够统一</a:t>
            </a:r>
            <a:br>
              <a:rPr lang="zh-CN" altLang="en-US" sz="900" dirty="0"/>
            </a:br>
            <a:endParaRPr lang="zh-CN" altLang="en-US" sz="1050" dirty="0"/>
          </a:p>
        </p:txBody>
      </p:sp>
      <p:pic>
        <p:nvPicPr>
          <p:cNvPr id="23" name="Google Shape;2873;p72">
            <a:extLst>
              <a:ext uri="{FF2B5EF4-FFF2-40B4-BE49-F238E27FC236}">
                <a16:creationId xmlns:a16="http://schemas.microsoft.com/office/drawing/2014/main" id="{E47B9C93-1151-4736-BEC0-70DE375C92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5633" y="4297426"/>
            <a:ext cx="1389528" cy="142337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061C596-40E4-4F56-A1A6-1843A9E961A0}"/>
              </a:ext>
            </a:extLst>
          </p:cNvPr>
          <p:cNvSpPr txBox="1"/>
          <p:nvPr/>
        </p:nvSpPr>
        <p:spPr>
          <a:xfrm>
            <a:off x="5597260" y="904486"/>
            <a:ext cx="605218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975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</a:t>
            </a:r>
            <a:r>
              <a:rPr lang="zh-CN" altLang="en-US" sz="975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基于</a:t>
            </a:r>
            <a:r>
              <a:rPr lang="zh-CN" altLang="en-US" sz="975" b="1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图案的、时序性、步骤式</a:t>
            </a:r>
            <a:r>
              <a:rPr lang="zh-CN" altLang="en-US" sz="975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的理解方式</a:t>
            </a:r>
            <a:endParaRPr lang="en-US" altLang="zh-CN" sz="975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/>
            <a:r>
              <a:rPr lang="en-US" altLang="zh-CN" sz="975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</a:t>
            </a:r>
            <a:r>
              <a:rPr lang="zh-CN" altLang="en-US" sz="975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背下了操作流程但是不甚理解其含义</a:t>
            </a:r>
            <a:endParaRPr lang="en-US" altLang="zh-CN" sz="975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/>
            <a:r>
              <a:rPr lang="en-US" altLang="zh-CN" sz="975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3.</a:t>
            </a:r>
            <a:r>
              <a:rPr lang="zh-CN" altLang="en-US" sz="975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需要用纸笔等辅助</a:t>
            </a:r>
            <a:r>
              <a:rPr lang="zh-CN" altLang="en-US" sz="975" b="1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记忆</a:t>
            </a:r>
            <a:r>
              <a:rPr lang="zh-CN" altLang="en-US" sz="975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流程</a:t>
            </a:r>
            <a:endParaRPr lang="en-US" altLang="zh-CN" sz="975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/>
            <a:r>
              <a:rPr lang="en-US" altLang="zh-CN" sz="975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4.</a:t>
            </a:r>
            <a:r>
              <a:rPr lang="zh-CN" altLang="en-US" sz="975" b="1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视力和精力</a:t>
            </a:r>
            <a:r>
              <a:rPr lang="zh-CN" altLang="en-US" sz="975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受到大量消耗</a:t>
            </a:r>
            <a:endParaRPr lang="en-US" altLang="zh-CN" sz="975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/>
            <a:r>
              <a:rPr lang="en-US" altLang="zh-CN" sz="975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5.</a:t>
            </a:r>
            <a:r>
              <a:rPr lang="zh-CN" altLang="en-US" sz="975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采用退出重进，完全重来的方法解决逻辑问题</a:t>
            </a:r>
            <a:endParaRPr lang="en-US" altLang="zh-CN" sz="975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/>
            <a:r>
              <a:rPr lang="zh-CN" altLang="en-US" sz="975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（如操作到一半</a:t>
            </a:r>
            <a:r>
              <a:rPr lang="zh-CN" altLang="en-US" sz="975" u="sng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弹窗</a:t>
            </a:r>
            <a:r>
              <a:rPr lang="zh-CN" altLang="en-US" sz="975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endParaRPr lang="en-US" altLang="zh-CN" sz="975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/>
            <a:r>
              <a:rPr lang="en-US" altLang="zh-CN" sz="975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6.</a:t>
            </a:r>
            <a:r>
              <a:rPr lang="zh-CN" altLang="en-US" sz="975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需要</a:t>
            </a:r>
            <a:r>
              <a:rPr lang="zh-CN" altLang="en-US" sz="975" b="1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“不智能”</a:t>
            </a:r>
            <a:r>
              <a:rPr lang="zh-CN" altLang="en-US" sz="975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的设计：少选择，少层次</a:t>
            </a:r>
            <a:endParaRPr lang="en-US" altLang="zh-CN" sz="975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/>
            <a:r>
              <a:rPr lang="en-US" altLang="zh-CN" sz="975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7.</a:t>
            </a:r>
            <a:r>
              <a:rPr lang="zh-CN" altLang="en-US" sz="975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更喜欢实体按键</a:t>
            </a:r>
            <a:endParaRPr lang="en-US" altLang="zh-CN" sz="975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05AC259-930E-4F3C-A669-70C052F7B229}"/>
              </a:ext>
            </a:extLst>
          </p:cNvPr>
          <p:cNvSpPr txBox="1"/>
          <p:nvPr/>
        </p:nvSpPr>
        <p:spPr>
          <a:xfrm>
            <a:off x="3499187" y="2970020"/>
            <a:ext cx="787736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900" dirty="0">
                <a:solidFill>
                  <a:srgbClr val="333333"/>
                </a:solidFill>
                <a:ea typeface="等线" panose="02010600030101010101" pitchFamily="2" charset="-122"/>
              </a:rPr>
              <a:t>*</a:t>
            </a:r>
            <a:r>
              <a:rPr lang="zh-CN" altLang="en-US" sz="900" dirty="0">
                <a:solidFill>
                  <a:srgbClr val="333333"/>
                </a:solidFill>
                <a:ea typeface="等线" panose="02010600030101010101" pitchFamily="2" charset="-122"/>
              </a:rPr>
              <a:t>老人们觉得比较好的产品</a:t>
            </a:r>
            <a:endParaRPr lang="en-US" altLang="zh-CN" sz="900" dirty="0">
              <a:solidFill>
                <a:srgbClr val="333333"/>
              </a:solidFill>
              <a:ea typeface="等线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63C9238-F869-4520-B109-F7CA1DF9011C}"/>
              </a:ext>
            </a:extLst>
          </p:cNvPr>
          <p:cNvSpPr txBox="1"/>
          <p:nvPr/>
        </p:nvSpPr>
        <p:spPr>
          <a:xfrm>
            <a:off x="3499187" y="3144961"/>
            <a:ext cx="60521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900" dirty="0"/>
              <a:t>微信视频通话</a:t>
            </a:r>
            <a:endParaRPr lang="en-US" altLang="zh-CN" sz="900" dirty="0"/>
          </a:p>
          <a:p>
            <a:pPr algn="just"/>
            <a:r>
              <a:rPr lang="zh-CN" altLang="en-US" sz="900" dirty="0"/>
              <a:t>抖音</a:t>
            </a:r>
            <a:r>
              <a:rPr lang="en-US" altLang="zh-CN" sz="900" dirty="0"/>
              <a:t>app</a:t>
            </a:r>
          </a:p>
          <a:p>
            <a:pPr algn="just"/>
            <a:r>
              <a:rPr lang="zh-CN" altLang="en-US" sz="900" dirty="0"/>
              <a:t>适老化</a:t>
            </a:r>
            <a:r>
              <a:rPr lang="en-US" altLang="zh-CN" sz="900" dirty="0"/>
              <a:t>UI</a:t>
            </a:r>
          </a:p>
          <a:p>
            <a:pPr algn="just"/>
            <a:r>
              <a:rPr lang="zh-CN" altLang="en-US" sz="900" dirty="0"/>
              <a:t>声音很大可以外放广场舞音乐的老人机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E15704-0C22-A7DF-3287-7613C1F5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35F2-5D7C-4536-A055-98FD4D92495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522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6CB1AB4-0463-43B5-86BD-535F4E0642FE}"/>
              </a:ext>
            </a:extLst>
          </p:cNvPr>
          <p:cNvSpPr txBox="1"/>
          <p:nvPr/>
        </p:nvSpPr>
        <p:spPr>
          <a:xfrm>
            <a:off x="-1576313" y="96901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b="1" dirty="0"/>
              <a:t>Interviewing</a:t>
            </a:r>
            <a:endParaRPr lang="zh-CN" altLang="en-US" sz="105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3688D5-D9CE-445E-841B-DD4392A8AB22}"/>
              </a:ext>
            </a:extLst>
          </p:cNvPr>
          <p:cNvSpPr txBox="1"/>
          <p:nvPr/>
        </p:nvSpPr>
        <p:spPr>
          <a:xfrm>
            <a:off x="200057" y="373900"/>
            <a:ext cx="7877369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1050" dirty="0"/>
          </a:p>
          <a:p>
            <a:pPr algn="l"/>
            <a:r>
              <a:rPr lang="zh-CN" altLang="en-US" sz="1050" b="1" dirty="0">
                <a:solidFill>
                  <a:srgbClr val="333333"/>
                </a:solidFill>
                <a:ea typeface="等线" panose="02010600030101010101" pitchFamily="2" charset="-122"/>
              </a:rPr>
              <a:t>对子女的访谈</a:t>
            </a:r>
            <a:endParaRPr lang="en-US" altLang="zh-CN" sz="1050" b="1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zh-CN" altLang="en-US" sz="1050" dirty="0"/>
          </a:p>
          <a:p>
            <a:pPr algn="l"/>
            <a:r>
              <a:rPr lang="en-US" altLang="zh-CN" sz="1050" dirty="0">
                <a:solidFill>
                  <a:srgbClr val="333333"/>
                </a:solidFill>
                <a:ea typeface="等线" panose="02010600030101010101" pitchFamily="2" charset="-122"/>
              </a:rPr>
              <a:t>1.</a:t>
            </a:r>
            <a:r>
              <a:rPr lang="zh-CN" altLang="en-US" sz="1050" dirty="0">
                <a:solidFill>
                  <a:srgbClr val="333333"/>
                </a:solidFill>
                <a:ea typeface="等线" panose="02010600030101010101" pitchFamily="2" charset="-122"/>
              </a:rPr>
              <a:t>你</a:t>
            </a:r>
            <a:r>
              <a:rPr lang="zh-CN" altLang="en-US" sz="1050" b="1" dirty="0">
                <a:solidFill>
                  <a:srgbClr val="333333"/>
                </a:solidFill>
                <a:ea typeface="等线" panose="02010600030101010101" pitchFamily="2" charset="-122"/>
              </a:rPr>
              <a:t>希望</a:t>
            </a:r>
            <a:r>
              <a:rPr lang="zh-CN" altLang="en-US" sz="1050" dirty="0">
                <a:solidFill>
                  <a:srgbClr val="333333"/>
                </a:solidFill>
                <a:ea typeface="等线" panose="02010600030101010101" pitchFamily="2" charset="-122"/>
              </a:rPr>
              <a:t>老年人熟练掌握哪些现代电子产品的使用，或具体功能（手机买菜、核酸身份码）？</a:t>
            </a:r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zh-CN" altLang="en-US" sz="1050" dirty="0"/>
          </a:p>
          <a:p>
            <a:pPr algn="l"/>
            <a:r>
              <a:rPr lang="en-US" altLang="zh-CN" sz="1050" dirty="0">
                <a:solidFill>
                  <a:srgbClr val="333333"/>
                </a:solidFill>
                <a:ea typeface="等线" panose="02010600030101010101" pitchFamily="2" charset="-122"/>
              </a:rPr>
              <a:t>2.</a:t>
            </a:r>
            <a:r>
              <a:rPr lang="zh-CN" altLang="en-US" sz="1050" dirty="0">
                <a:solidFill>
                  <a:srgbClr val="333333"/>
                </a:solidFill>
                <a:ea typeface="等线" panose="02010600030101010101" pitchFamily="2" charset="-122"/>
              </a:rPr>
              <a:t>你在</a:t>
            </a:r>
            <a:r>
              <a:rPr lang="zh-CN" altLang="en-US" sz="1050" b="1" dirty="0">
                <a:solidFill>
                  <a:srgbClr val="333333"/>
                </a:solidFill>
                <a:ea typeface="等线" panose="02010600030101010101" pitchFamily="2" charset="-122"/>
              </a:rPr>
              <a:t>帮助</a:t>
            </a:r>
            <a:r>
              <a:rPr lang="zh-CN" altLang="en-US" sz="1050" dirty="0">
                <a:solidFill>
                  <a:srgbClr val="333333"/>
                </a:solidFill>
                <a:ea typeface="等线" panose="02010600030101010101" pitchFamily="2" charset="-122"/>
              </a:rPr>
              <a:t>他们使用产品的时候遇到的</a:t>
            </a:r>
            <a:r>
              <a:rPr lang="zh-CN" altLang="en-US" sz="1050" b="1" dirty="0">
                <a:solidFill>
                  <a:srgbClr val="333333"/>
                </a:solidFill>
                <a:ea typeface="等线" panose="02010600030101010101" pitchFamily="2" charset="-122"/>
              </a:rPr>
              <a:t>最大困难</a:t>
            </a:r>
            <a:r>
              <a:rPr lang="zh-CN" altLang="en-US" sz="1050" dirty="0">
                <a:solidFill>
                  <a:srgbClr val="333333"/>
                </a:solidFill>
                <a:ea typeface="等线" panose="02010600030101010101" pitchFamily="2" charset="-122"/>
              </a:rPr>
              <a:t>？你认为阻碍他们使用产品的</a:t>
            </a:r>
            <a:r>
              <a:rPr lang="zh-CN" altLang="en-US" sz="1050" b="1" dirty="0">
                <a:solidFill>
                  <a:srgbClr val="333333"/>
                </a:solidFill>
                <a:ea typeface="等线" panose="02010600030101010101" pitchFamily="2" charset="-122"/>
              </a:rPr>
              <a:t>最大问题</a:t>
            </a:r>
            <a:r>
              <a:rPr lang="zh-CN" altLang="en-US" sz="1050" dirty="0">
                <a:solidFill>
                  <a:srgbClr val="333333"/>
                </a:solidFill>
                <a:ea typeface="等线" panose="02010600030101010101" pitchFamily="2" charset="-122"/>
              </a:rPr>
              <a:t>是？</a:t>
            </a:r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/>
          </a:p>
          <a:p>
            <a:pPr algn="l"/>
            <a:endParaRPr lang="en-US" altLang="zh-CN" sz="1050" dirty="0"/>
          </a:p>
          <a:p>
            <a:pPr algn="l"/>
            <a:endParaRPr lang="zh-CN" altLang="en-US" sz="1050" dirty="0"/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endParaRPr lang="en-US" altLang="zh-CN" sz="1050" dirty="0">
              <a:solidFill>
                <a:srgbClr val="333333"/>
              </a:solidFill>
              <a:ea typeface="等线" panose="02010600030101010101" pitchFamily="2" charset="-122"/>
            </a:endParaRPr>
          </a:p>
          <a:p>
            <a:pPr algn="l"/>
            <a:r>
              <a:rPr lang="en-US" altLang="zh-CN" sz="1050" dirty="0">
                <a:solidFill>
                  <a:srgbClr val="333333"/>
                </a:solidFill>
                <a:ea typeface="等线" panose="02010600030101010101" pitchFamily="2" charset="-122"/>
              </a:rPr>
              <a:t>3.</a:t>
            </a:r>
            <a:r>
              <a:rPr lang="zh-CN" altLang="en-US" sz="1050" dirty="0">
                <a:solidFill>
                  <a:srgbClr val="333333"/>
                </a:solidFill>
                <a:ea typeface="等线" panose="02010600030101010101" pitchFamily="2" charset="-122"/>
              </a:rPr>
              <a:t>你希望这些产品做出哪些</a:t>
            </a:r>
            <a:r>
              <a:rPr lang="zh-CN" altLang="en-US" sz="1050" b="1" dirty="0">
                <a:solidFill>
                  <a:srgbClr val="333333"/>
                </a:solidFill>
                <a:ea typeface="等线" panose="02010600030101010101" pitchFamily="2" charset="-122"/>
              </a:rPr>
              <a:t>改变</a:t>
            </a:r>
            <a:r>
              <a:rPr lang="zh-CN" altLang="en-US" sz="1050" dirty="0">
                <a:solidFill>
                  <a:srgbClr val="333333"/>
                </a:solidFill>
                <a:ea typeface="等线" panose="02010600030101010101" pitchFamily="2" charset="-122"/>
              </a:rPr>
              <a:t>？</a:t>
            </a:r>
            <a:endParaRPr lang="zh-CN" altLang="en-US" sz="105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4D6C97-BB38-425C-81CC-BB8D15BE1D3D}"/>
              </a:ext>
            </a:extLst>
          </p:cNvPr>
          <p:cNvSpPr txBox="1"/>
          <p:nvPr/>
        </p:nvSpPr>
        <p:spPr>
          <a:xfrm>
            <a:off x="5956174" y="4128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/>
              <a:t>Experience Prototypes</a:t>
            </a:r>
            <a:endParaRPr lang="zh-CN" altLang="en-US" sz="1200" b="1" dirty="0"/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CEBDD37C-EBEF-43AA-84EB-C02FA69FDB75}"/>
              </a:ext>
            </a:extLst>
          </p:cNvPr>
          <p:cNvCxnSpPr>
            <a:cxnSpLocks/>
          </p:cNvCxnSpPr>
          <p:nvPr/>
        </p:nvCxnSpPr>
        <p:spPr>
          <a:xfrm>
            <a:off x="7412355" y="315605"/>
            <a:ext cx="173164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0767DB33-E6DA-422B-97D6-A40CC91EEDB9}"/>
              </a:ext>
            </a:extLst>
          </p:cNvPr>
          <p:cNvSpPr txBox="1"/>
          <p:nvPr/>
        </p:nvSpPr>
        <p:spPr>
          <a:xfrm>
            <a:off x="4969547" y="1637237"/>
            <a:ext cx="4572000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b="1" dirty="0"/>
              <a:t>10 Children</a:t>
            </a:r>
          </a:p>
          <a:p>
            <a:pPr algn="ctr"/>
            <a:r>
              <a:rPr lang="en-US" altLang="zh-CN" sz="900" b="1" dirty="0"/>
              <a:t>father/mother </a:t>
            </a:r>
          </a:p>
          <a:p>
            <a:pPr algn="ctr"/>
            <a:r>
              <a:rPr lang="en-US" altLang="zh-CN" sz="900" b="1" dirty="0"/>
              <a:t>of their grand generation</a:t>
            </a:r>
            <a:endParaRPr lang="zh-CN" altLang="en-US" sz="900" b="1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CDF55C5-F51A-40C3-AF7C-9D6DD5663FC7}"/>
              </a:ext>
            </a:extLst>
          </p:cNvPr>
          <p:cNvSpPr txBox="1"/>
          <p:nvPr/>
        </p:nvSpPr>
        <p:spPr>
          <a:xfrm>
            <a:off x="337217" y="1212291"/>
            <a:ext cx="6052185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75" dirty="0"/>
              <a:t>手机端：付款码、健康码、城市服务</a:t>
            </a:r>
            <a:r>
              <a:rPr lang="en-US" altLang="zh-CN" sz="975" dirty="0"/>
              <a:t>/</a:t>
            </a:r>
            <a:r>
              <a:rPr lang="zh-CN" altLang="en-US" sz="975" dirty="0"/>
              <a:t>政务办理、发收语音消息、在线买菜</a:t>
            </a:r>
            <a:br>
              <a:rPr lang="zh-CN" altLang="en-US" sz="975" dirty="0"/>
            </a:br>
            <a:r>
              <a:rPr lang="zh-CN" altLang="en-US" sz="975" dirty="0"/>
              <a:t>智能家居：使用智能家电、需要手机控制的设备、智能电视</a:t>
            </a:r>
            <a:endParaRPr lang="en-US" altLang="zh-CN" sz="975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C33ED71-B603-4DF8-AD7B-CDD7F11F9C9E}"/>
              </a:ext>
            </a:extLst>
          </p:cNvPr>
          <p:cNvSpPr txBox="1"/>
          <p:nvPr/>
        </p:nvSpPr>
        <p:spPr>
          <a:xfrm>
            <a:off x="337217" y="2108839"/>
            <a:ext cx="6052185" cy="842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75" dirty="0"/>
              <a:t>交互逻辑太复杂、老人对电子产品的逻辑不习惯</a:t>
            </a:r>
            <a:br>
              <a:rPr lang="zh-CN" altLang="en-US" sz="975" dirty="0"/>
            </a:br>
            <a:r>
              <a:rPr lang="zh-CN" altLang="en-US" sz="975" dirty="0"/>
              <a:t>老人无法理解功能描述（应用内文字引导）的词语</a:t>
            </a:r>
            <a:br>
              <a:rPr lang="zh-CN" altLang="en-US" sz="975" dirty="0"/>
            </a:br>
            <a:r>
              <a:rPr lang="zh-CN" altLang="en-US" sz="975" dirty="0"/>
              <a:t>依靠背诵操作步骤，只会孩子教的功能</a:t>
            </a:r>
            <a:endParaRPr lang="en-US" altLang="zh-CN" sz="975" dirty="0"/>
          </a:p>
          <a:p>
            <a:r>
              <a:rPr lang="zh-CN" altLang="en-US" sz="975" dirty="0"/>
              <a:t>老人倾向于使用传统的产品，有路径依赖</a:t>
            </a:r>
            <a:endParaRPr lang="en-US" altLang="zh-CN" sz="975" dirty="0"/>
          </a:p>
          <a:p>
            <a:endParaRPr lang="en-US" altLang="zh-CN" sz="975" dirty="0"/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C3B8D3C9-6B34-4BAC-871E-ED61FE2EB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030" y="2718697"/>
            <a:ext cx="1423035" cy="1423035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78F1E82B-0709-4606-9FF9-1589809A4BC6}"/>
              </a:ext>
            </a:extLst>
          </p:cNvPr>
          <p:cNvSpPr txBox="1"/>
          <p:nvPr/>
        </p:nvSpPr>
        <p:spPr>
          <a:xfrm>
            <a:off x="337216" y="2793717"/>
            <a:ext cx="323465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75" dirty="0"/>
              <a:t>基本功能入口太深、不明显</a:t>
            </a:r>
          </a:p>
          <a:p>
            <a:r>
              <a:rPr lang="zh-CN" altLang="en-US" sz="975" dirty="0"/>
              <a:t>无用功能较多</a:t>
            </a:r>
            <a:endParaRPr lang="en-US" altLang="zh-CN" sz="975" dirty="0"/>
          </a:p>
          <a:p>
            <a:r>
              <a:rPr lang="zh-CN" altLang="en-US" sz="975" dirty="0"/>
              <a:t>应用内字太小</a:t>
            </a:r>
            <a:endParaRPr lang="en-US" altLang="zh-CN" sz="975" dirty="0"/>
          </a:p>
          <a:p>
            <a:r>
              <a:rPr lang="zh-CN" altLang="en-US" sz="975" dirty="0"/>
              <a:t>验证手段复杂（密码、验证码</a:t>
            </a:r>
            <a:r>
              <a:rPr lang="en-US" altLang="zh-CN" sz="975" dirty="0"/>
              <a:t>……</a:t>
            </a:r>
            <a:r>
              <a:rPr lang="zh-CN" altLang="en-US" sz="975" dirty="0"/>
              <a:t>）</a:t>
            </a:r>
            <a:endParaRPr lang="en-US" altLang="zh-CN" sz="975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A58E5217-0980-4F97-80A5-A6CBBB50108F}"/>
              </a:ext>
            </a:extLst>
          </p:cNvPr>
          <p:cNvSpPr txBox="1"/>
          <p:nvPr/>
        </p:nvSpPr>
        <p:spPr>
          <a:xfrm>
            <a:off x="337216" y="3997968"/>
            <a:ext cx="32346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dirty="0"/>
              <a:t>让老人能够理解，简单</a:t>
            </a:r>
            <a:br>
              <a:rPr lang="zh-CN" altLang="en-US" sz="1050" dirty="0"/>
            </a:br>
            <a:r>
              <a:rPr lang="zh-CN" altLang="en-US" sz="1050" dirty="0"/>
              <a:t>界面简洁单一</a:t>
            </a:r>
            <a:br>
              <a:rPr lang="zh-CN" altLang="en-US" sz="1050" dirty="0"/>
            </a:br>
            <a:r>
              <a:rPr lang="zh-CN" altLang="en-US" sz="1050" dirty="0"/>
              <a:t>大字体，少弹窗</a:t>
            </a:r>
            <a:endParaRPr lang="en-US" altLang="zh-CN" sz="1050" dirty="0"/>
          </a:p>
          <a:p>
            <a:r>
              <a:rPr lang="zh-CN" altLang="en-US" sz="105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一键的、被动的（如扫描变为被扫码）</a:t>
            </a:r>
            <a:endParaRPr lang="en-US" altLang="zh-CN" sz="975" dirty="0"/>
          </a:p>
        </p:txBody>
      </p:sp>
      <p:pic>
        <p:nvPicPr>
          <p:cNvPr id="80" name="Google Shape;2873;p72">
            <a:extLst>
              <a:ext uri="{FF2B5EF4-FFF2-40B4-BE49-F238E27FC236}">
                <a16:creationId xmlns:a16="http://schemas.microsoft.com/office/drawing/2014/main" id="{1903E7F0-9CAB-4EEE-AACC-460B7418957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5633" y="4297426"/>
            <a:ext cx="1389528" cy="14233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EE2B79-DC3E-228D-17AF-3DFB75CC9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35F2-5D7C-4536-A055-98FD4D92495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619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EBA52A-18A9-42D0-9FDB-B87342DA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023" y="709429"/>
            <a:ext cx="6111092" cy="367247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017AF91-5BB4-4352-91D2-BBDCE0E60E2D}"/>
              </a:ext>
            </a:extLst>
          </p:cNvPr>
          <p:cNvSpPr txBox="1"/>
          <p:nvPr/>
        </p:nvSpPr>
        <p:spPr>
          <a:xfrm>
            <a:off x="191047" y="3148965"/>
            <a:ext cx="2660738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·Too complex menu</a:t>
            </a:r>
          </a:p>
          <a:p>
            <a:endParaRPr lang="en-US" altLang="zh-CN" sz="1050" b="1" dirty="0"/>
          </a:p>
          <a:p>
            <a:r>
              <a:rPr lang="en-US" altLang="zh-CN" sz="1050" b="1" dirty="0"/>
              <a:t>·Too many sub functions</a:t>
            </a:r>
          </a:p>
          <a:p>
            <a:endParaRPr lang="en-US" altLang="zh-CN" sz="1050" b="1" dirty="0"/>
          </a:p>
          <a:p>
            <a:r>
              <a:rPr lang="en-US" altLang="zh-CN" sz="1050" b="1" dirty="0"/>
              <a:t>·Inadequate display size/Volume</a:t>
            </a:r>
          </a:p>
          <a:p>
            <a:endParaRPr lang="en-US" altLang="zh-CN" sz="1050" b="1" dirty="0"/>
          </a:p>
          <a:p>
            <a:r>
              <a:rPr lang="en-US" altLang="zh-CN" sz="1050" b="1" dirty="0"/>
              <a:t>·Complex logic/language</a:t>
            </a:r>
          </a:p>
          <a:p>
            <a:endParaRPr lang="en-US" altLang="zh-CN" sz="1050" b="1" dirty="0"/>
          </a:p>
          <a:p>
            <a:r>
              <a:rPr lang="en-US" altLang="zh-CN" sz="1050" b="1" dirty="0"/>
              <a:t>·Lack of Voice assistance</a:t>
            </a:r>
          </a:p>
          <a:p>
            <a:endParaRPr lang="en-US" altLang="zh-CN" sz="1050" b="1" dirty="0"/>
          </a:p>
          <a:p>
            <a:r>
              <a:rPr lang="en-US" altLang="zh-CN" sz="1050" b="1" dirty="0"/>
              <a:t>·No “waiting awareness”</a:t>
            </a:r>
          </a:p>
          <a:p>
            <a:endParaRPr lang="en-US" altLang="zh-CN" sz="1050" b="1" dirty="0"/>
          </a:p>
          <a:p>
            <a:endParaRPr lang="en-US" altLang="zh-CN" sz="105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875F87-F06B-4847-B31E-D5E32C2A5422}"/>
              </a:ext>
            </a:extLst>
          </p:cNvPr>
          <p:cNvSpPr txBox="1"/>
          <p:nvPr/>
        </p:nvSpPr>
        <p:spPr>
          <a:xfrm>
            <a:off x="139612" y="207386"/>
            <a:ext cx="25622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·Smart Phones</a:t>
            </a:r>
          </a:p>
          <a:p>
            <a:endParaRPr lang="en-US" altLang="zh-CN" sz="1500" b="1" dirty="0"/>
          </a:p>
          <a:p>
            <a:r>
              <a:rPr lang="en-US" altLang="zh-CN" sz="1500" b="1" dirty="0"/>
              <a:t>·Housekeeping Appliances</a:t>
            </a:r>
          </a:p>
          <a:p>
            <a:endParaRPr lang="en-US" altLang="zh-CN" sz="1500" b="1" dirty="0"/>
          </a:p>
          <a:p>
            <a:endParaRPr lang="en-US" altLang="zh-CN" sz="15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798C62-09C8-4027-BA37-AF95837DA2B5}"/>
              </a:ext>
            </a:extLst>
          </p:cNvPr>
          <p:cNvSpPr txBox="1"/>
          <p:nvPr/>
        </p:nvSpPr>
        <p:spPr>
          <a:xfrm>
            <a:off x="6342144" y="54909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/>
              <a:t>Word Cloud</a:t>
            </a:r>
            <a:endParaRPr lang="zh-CN" altLang="en-US" sz="1200" b="1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9E35FD6-C439-499D-BDF5-A47215AEDCFE}"/>
              </a:ext>
            </a:extLst>
          </p:cNvPr>
          <p:cNvCxnSpPr>
            <a:cxnSpLocks/>
          </p:cNvCxnSpPr>
          <p:nvPr/>
        </p:nvCxnSpPr>
        <p:spPr>
          <a:xfrm>
            <a:off x="8098155" y="315605"/>
            <a:ext cx="104584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2873;p72">
            <a:extLst>
              <a:ext uri="{FF2B5EF4-FFF2-40B4-BE49-F238E27FC236}">
                <a16:creationId xmlns:a16="http://schemas.microsoft.com/office/drawing/2014/main" id="{CCDDC388-D98D-4B96-9DFA-F060CE8C1B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5633" y="4297426"/>
            <a:ext cx="1389528" cy="142337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8FB05BA-03BD-41D6-A0BF-2BD6DE8ED998}"/>
              </a:ext>
            </a:extLst>
          </p:cNvPr>
          <p:cNvSpPr txBox="1"/>
          <p:nvPr/>
        </p:nvSpPr>
        <p:spPr>
          <a:xfrm>
            <a:off x="6342144" y="709429"/>
            <a:ext cx="256227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500" b="1" dirty="0"/>
              <a:t>·Emotional needs</a:t>
            </a:r>
          </a:p>
          <a:p>
            <a:pPr algn="r"/>
            <a:r>
              <a:rPr lang="en-US" altLang="zh-CN" sz="1500" b="1" dirty="0"/>
              <a:t>·Life convenience</a:t>
            </a:r>
          </a:p>
          <a:p>
            <a:pPr algn="r"/>
            <a:r>
              <a:rPr lang="en-US" altLang="zh-CN" sz="1500" b="1" dirty="0"/>
              <a:t>·Social needs</a:t>
            </a:r>
          </a:p>
          <a:p>
            <a:endParaRPr lang="en-US" altLang="zh-CN" sz="1500" b="1" dirty="0"/>
          </a:p>
          <a:p>
            <a:endParaRPr lang="en-US" altLang="zh-CN" sz="15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A116C6-9A2D-407C-8C37-75D4CFF3513B}"/>
              </a:ext>
            </a:extLst>
          </p:cNvPr>
          <p:cNvSpPr txBox="1"/>
          <p:nvPr/>
        </p:nvSpPr>
        <p:spPr>
          <a:xfrm>
            <a:off x="6224415" y="3451861"/>
            <a:ext cx="2562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500" b="1" dirty="0"/>
              <a:t>Target:</a:t>
            </a:r>
          </a:p>
          <a:p>
            <a:pPr algn="r"/>
            <a:r>
              <a:rPr lang="en-US" altLang="zh-CN" sz="1500" b="1" dirty="0"/>
              <a:t>Elderlies &amp;</a:t>
            </a:r>
          </a:p>
          <a:p>
            <a:pPr algn="r"/>
            <a:r>
              <a:rPr lang="en-US" altLang="zh-CN" sz="1500" b="1" dirty="0"/>
              <a:t>Their children </a:t>
            </a:r>
          </a:p>
          <a:p>
            <a:endParaRPr lang="en-US" altLang="zh-CN" sz="1500" b="1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BBB4EB-E2F2-AA3B-AF15-88EAA912B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35F2-5D7C-4536-A055-98FD4D92495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145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D875F87-F06B-4847-B31E-D5E32C2A5422}"/>
              </a:ext>
            </a:extLst>
          </p:cNvPr>
          <p:cNvSpPr txBox="1"/>
          <p:nvPr/>
        </p:nvSpPr>
        <p:spPr>
          <a:xfrm>
            <a:off x="1162845" y="1987316"/>
            <a:ext cx="417896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/>
              <a:t>Adjusted</a:t>
            </a:r>
            <a:r>
              <a:rPr lang="en-US" altLang="zh-CN" sz="6000" b="1" dirty="0"/>
              <a:t> </a:t>
            </a:r>
            <a:endParaRPr lang="en-US" altLang="zh-CN" sz="2100" b="1" dirty="0"/>
          </a:p>
          <a:p>
            <a:endParaRPr lang="en-US" altLang="zh-CN" sz="21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798C62-09C8-4027-BA37-AF95837DA2B5}"/>
              </a:ext>
            </a:extLst>
          </p:cNvPr>
          <p:cNvSpPr txBox="1"/>
          <p:nvPr/>
        </p:nvSpPr>
        <p:spPr>
          <a:xfrm>
            <a:off x="6342144" y="54909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/>
              <a:t>How to think</a:t>
            </a:r>
            <a:endParaRPr lang="zh-CN" altLang="en-US" sz="1200" b="1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9E35FD6-C439-499D-BDF5-A47215AEDCFE}"/>
              </a:ext>
            </a:extLst>
          </p:cNvPr>
          <p:cNvCxnSpPr>
            <a:cxnSpLocks/>
          </p:cNvCxnSpPr>
          <p:nvPr/>
        </p:nvCxnSpPr>
        <p:spPr>
          <a:xfrm>
            <a:off x="8098155" y="315605"/>
            <a:ext cx="104584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2873;p72">
            <a:extLst>
              <a:ext uri="{FF2B5EF4-FFF2-40B4-BE49-F238E27FC236}">
                <a16:creationId xmlns:a16="http://schemas.microsoft.com/office/drawing/2014/main" id="{CCDDC388-D98D-4B96-9DFA-F060CE8C1B2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1167" y="-529819"/>
            <a:ext cx="1389528" cy="142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205429-C627-4E93-A8AF-FBA49F7D6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925" y="3818707"/>
            <a:ext cx="2023110" cy="121579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CA116C6-9A2D-407C-8C37-75D4CFF3513B}"/>
              </a:ext>
            </a:extLst>
          </p:cNvPr>
          <p:cNvSpPr txBox="1"/>
          <p:nvPr/>
        </p:nvSpPr>
        <p:spPr>
          <a:xfrm>
            <a:off x="1873543" y="4670296"/>
            <a:ext cx="56245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b="1" dirty="0"/>
              <a:t>We want to help: Elderlies &amp; Their children </a:t>
            </a:r>
          </a:p>
          <a:p>
            <a:endParaRPr lang="en-US" altLang="zh-CN" sz="15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EAA5B8-F097-486F-8A66-9BA29A0D3CEB}"/>
              </a:ext>
            </a:extLst>
          </p:cNvPr>
          <p:cNvSpPr txBox="1"/>
          <p:nvPr/>
        </p:nvSpPr>
        <p:spPr>
          <a:xfrm>
            <a:off x="5491627" y="1987316"/>
            <a:ext cx="56245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/>
              <a:t>Elderly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D502FF-D99B-41BF-9CBC-6EDE5E71BBF2}"/>
              </a:ext>
            </a:extLst>
          </p:cNvPr>
          <p:cNvSpPr txBox="1"/>
          <p:nvPr/>
        </p:nvSpPr>
        <p:spPr>
          <a:xfrm>
            <a:off x="4251962" y="2352459"/>
            <a:ext cx="5624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for the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025317-842A-4E33-B987-AD8ECD6F2A3C}"/>
              </a:ext>
            </a:extLst>
          </p:cNvPr>
          <p:cNvSpPr txBox="1"/>
          <p:nvPr/>
        </p:nvSpPr>
        <p:spPr>
          <a:xfrm>
            <a:off x="-207819" y="1840439"/>
            <a:ext cx="56245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b="1" dirty="0"/>
              <a:t>适 老 化</a:t>
            </a:r>
            <a:endParaRPr lang="en-US" altLang="zh-CN" sz="1500" b="1" dirty="0"/>
          </a:p>
          <a:p>
            <a:endParaRPr lang="en-US" altLang="zh-CN" sz="1500" b="1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F0C2B7-736D-67AF-9CB6-61AF7095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35F2-5D7C-4536-A055-98FD4D92495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829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>
            <a:spLocks noGrp="1"/>
          </p:cNvSpPr>
          <p:nvPr>
            <p:ph type="title"/>
          </p:nvPr>
        </p:nvSpPr>
        <p:spPr>
          <a:xfrm>
            <a:off x="826500" y="1929938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Introduction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2"/>
          </p:nvPr>
        </p:nvSpPr>
        <p:spPr>
          <a:xfrm>
            <a:off x="826500" y="1522013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01.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1"/>
          </p:nvPr>
        </p:nvSpPr>
        <p:spPr>
          <a:xfrm>
            <a:off x="826500" y="2342613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3"/>
          </p:nvPr>
        </p:nvSpPr>
        <p:spPr>
          <a:xfrm>
            <a:off x="3510300" y="1929938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 Questionnaire</a:t>
            </a:r>
          </a:p>
        </p:txBody>
      </p:sp>
      <p:sp>
        <p:nvSpPr>
          <p:cNvPr id="307" name="Google Shape;307;p37"/>
          <p:cNvSpPr txBox="1">
            <a:spLocks noGrp="1"/>
          </p:cNvSpPr>
          <p:nvPr>
            <p:ph type="title" idx="4"/>
          </p:nvPr>
        </p:nvSpPr>
        <p:spPr>
          <a:xfrm>
            <a:off x="3510300" y="1522013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02.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08" name="Google Shape;308;p37"/>
          <p:cNvSpPr txBox="1">
            <a:spLocks noGrp="1"/>
          </p:cNvSpPr>
          <p:nvPr>
            <p:ph type="subTitle" idx="5"/>
          </p:nvPr>
        </p:nvSpPr>
        <p:spPr>
          <a:xfrm>
            <a:off x="3510300" y="2342613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309" name="Google Shape;309;p37"/>
          <p:cNvSpPr txBox="1">
            <a:spLocks noGrp="1"/>
          </p:cNvSpPr>
          <p:nvPr>
            <p:ph type="title" idx="6"/>
          </p:nvPr>
        </p:nvSpPr>
        <p:spPr>
          <a:xfrm>
            <a:off x="6194100" y="1929938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Interviewing</a:t>
            </a:r>
          </a:p>
        </p:txBody>
      </p:sp>
      <p:sp>
        <p:nvSpPr>
          <p:cNvPr id="310" name="Google Shape;310;p37"/>
          <p:cNvSpPr txBox="1">
            <a:spLocks noGrp="1"/>
          </p:cNvSpPr>
          <p:nvPr>
            <p:ph type="title" idx="7"/>
          </p:nvPr>
        </p:nvSpPr>
        <p:spPr>
          <a:xfrm>
            <a:off x="6194100" y="1522013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03.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11" name="Google Shape;311;p37"/>
          <p:cNvSpPr txBox="1">
            <a:spLocks noGrp="1"/>
          </p:cNvSpPr>
          <p:nvPr>
            <p:ph type="subTitle" idx="8"/>
          </p:nvPr>
        </p:nvSpPr>
        <p:spPr>
          <a:xfrm>
            <a:off x="6194100" y="2342613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2" name="Google Shape;312;p37"/>
          <p:cNvSpPr txBox="1">
            <a:spLocks noGrp="1"/>
          </p:cNvSpPr>
          <p:nvPr>
            <p:ph type="title" idx="9"/>
          </p:nvPr>
        </p:nvSpPr>
        <p:spPr>
          <a:xfrm>
            <a:off x="826500" y="3719338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tx1"/>
                </a:solidFill>
              </a:rPr>
              <a:t>POV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13" name="Google Shape;313;p37"/>
          <p:cNvSpPr txBox="1">
            <a:spLocks noGrp="1"/>
          </p:cNvSpPr>
          <p:nvPr>
            <p:ph type="title" idx="13"/>
          </p:nvPr>
        </p:nvSpPr>
        <p:spPr>
          <a:xfrm>
            <a:off x="826500" y="3311488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04.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14" name="Google Shape;314;p37"/>
          <p:cNvSpPr txBox="1">
            <a:spLocks noGrp="1"/>
          </p:cNvSpPr>
          <p:nvPr>
            <p:ph type="subTitle" idx="14"/>
          </p:nvPr>
        </p:nvSpPr>
        <p:spPr>
          <a:xfrm>
            <a:off x="826500" y="4132013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315" name="Google Shape;315;p37"/>
          <p:cNvSpPr txBox="1">
            <a:spLocks noGrp="1"/>
          </p:cNvSpPr>
          <p:nvPr>
            <p:ph type="title" idx="15"/>
          </p:nvPr>
        </p:nvSpPr>
        <p:spPr>
          <a:xfrm>
            <a:off x="3510300" y="3719338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tx1"/>
                </a:solidFill>
              </a:rPr>
              <a:t>HMW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16" name="Google Shape;316;p37"/>
          <p:cNvSpPr txBox="1">
            <a:spLocks noGrp="1"/>
          </p:cNvSpPr>
          <p:nvPr>
            <p:ph type="title" idx="16"/>
          </p:nvPr>
        </p:nvSpPr>
        <p:spPr>
          <a:xfrm>
            <a:off x="3510300" y="3311488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05.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17" name="Google Shape;317;p37"/>
          <p:cNvSpPr txBox="1">
            <a:spLocks noGrp="1"/>
          </p:cNvSpPr>
          <p:nvPr>
            <p:ph type="subTitle" idx="17"/>
          </p:nvPr>
        </p:nvSpPr>
        <p:spPr>
          <a:xfrm>
            <a:off x="3510300" y="4132013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321" name="Google Shape;321;p37"/>
          <p:cNvSpPr txBox="1">
            <a:spLocks noGrp="1"/>
          </p:cNvSpPr>
          <p:nvPr>
            <p:ph type="title" idx="21"/>
          </p:nvPr>
        </p:nvSpPr>
        <p:spPr>
          <a:xfrm>
            <a:off x="826500" y="445025"/>
            <a:ext cx="75974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>
                <a:solidFill>
                  <a:schemeClr val="tx1"/>
                </a:solidFill>
              </a:rPr>
              <a:t>Table </a:t>
            </a:r>
            <a:r>
              <a:rPr lang="en-US" dirty="0">
                <a:solidFill>
                  <a:schemeClr val="tx1"/>
                </a:solidFill>
              </a:rPr>
              <a:t>of contents</a:t>
            </a:r>
          </a:p>
        </p:txBody>
      </p:sp>
      <p:cxnSp>
        <p:nvCxnSpPr>
          <p:cNvPr id="322" name="Google Shape;322;p37"/>
          <p:cNvCxnSpPr/>
          <p:nvPr/>
        </p:nvCxnSpPr>
        <p:spPr>
          <a:xfrm>
            <a:off x="919975" y="1399538"/>
            <a:ext cx="724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7"/>
          <p:cNvCxnSpPr/>
          <p:nvPr/>
        </p:nvCxnSpPr>
        <p:spPr>
          <a:xfrm>
            <a:off x="930070" y="3182813"/>
            <a:ext cx="723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71747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D875F87-F06B-4847-B31E-D5E32C2A5422}"/>
              </a:ext>
            </a:extLst>
          </p:cNvPr>
          <p:cNvSpPr txBox="1"/>
          <p:nvPr/>
        </p:nvSpPr>
        <p:spPr>
          <a:xfrm>
            <a:off x="735252" y="181866"/>
            <a:ext cx="417896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/>
              <a:t> </a:t>
            </a:r>
          </a:p>
          <a:p>
            <a:endParaRPr lang="en-US" altLang="zh-CN" sz="6000" b="1" dirty="0"/>
          </a:p>
          <a:p>
            <a:r>
              <a:rPr lang="en-US" altLang="zh-CN" sz="6000" b="1" dirty="0"/>
              <a:t>Designed</a:t>
            </a:r>
          </a:p>
          <a:p>
            <a:endParaRPr lang="en-US" altLang="zh-CN" sz="2100" b="1" dirty="0"/>
          </a:p>
          <a:p>
            <a:endParaRPr lang="en-US" altLang="zh-CN" sz="21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798C62-09C8-4027-BA37-AF95837DA2B5}"/>
              </a:ext>
            </a:extLst>
          </p:cNvPr>
          <p:cNvSpPr txBox="1"/>
          <p:nvPr/>
        </p:nvSpPr>
        <p:spPr>
          <a:xfrm>
            <a:off x="6342144" y="54909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/>
              <a:t>How to think</a:t>
            </a:r>
            <a:endParaRPr lang="zh-CN" altLang="en-US" sz="1200" b="1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9E35FD6-C439-499D-BDF5-A47215AEDCFE}"/>
              </a:ext>
            </a:extLst>
          </p:cNvPr>
          <p:cNvCxnSpPr>
            <a:cxnSpLocks/>
          </p:cNvCxnSpPr>
          <p:nvPr/>
        </p:nvCxnSpPr>
        <p:spPr>
          <a:xfrm>
            <a:off x="8098155" y="315605"/>
            <a:ext cx="104584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2873;p72">
            <a:extLst>
              <a:ext uri="{FF2B5EF4-FFF2-40B4-BE49-F238E27FC236}">
                <a16:creationId xmlns:a16="http://schemas.microsoft.com/office/drawing/2014/main" id="{CCDDC388-D98D-4B96-9DFA-F060CE8C1B2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1167" y="-529819"/>
            <a:ext cx="1389528" cy="142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205429-C627-4E93-A8AF-FBA49F7D6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925" y="3818707"/>
            <a:ext cx="2023110" cy="121579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CA116C6-9A2D-407C-8C37-75D4CFF3513B}"/>
              </a:ext>
            </a:extLst>
          </p:cNvPr>
          <p:cNvSpPr txBox="1"/>
          <p:nvPr/>
        </p:nvSpPr>
        <p:spPr>
          <a:xfrm>
            <a:off x="1873543" y="4670296"/>
            <a:ext cx="56245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b="1" dirty="0"/>
              <a:t>We want to help: Elderlies &amp; Their children </a:t>
            </a:r>
          </a:p>
          <a:p>
            <a:endParaRPr lang="en-US" altLang="zh-CN" sz="15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EAA5B8-F097-486F-8A66-9BA29A0D3CEB}"/>
              </a:ext>
            </a:extLst>
          </p:cNvPr>
          <p:cNvSpPr txBox="1"/>
          <p:nvPr/>
        </p:nvSpPr>
        <p:spPr>
          <a:xfrm>
            <a:off x="5491627" y="1987316"/>
            <a:ext cx="56245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/>
              <a:t>Elderly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D502FF-D99B-41BF-9CBC-6EDE5E71BBF2}"/>
              </a:ext>
            </a:extLst>
          </p:cNvPr>
          <p:cNvSpPr txBox="1"/>
          <p:nvPr/>
        </p:nvSpPr>
        <p:spPr>
          <a:xfrm>
            <a:off x="4251962" y="2352459"/>
            <a:ext cx="5624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for the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B7C1A1F-3410-4B39-B5AB-57DC0010603E}"/>
              </a:ext>
            </a:extLst>
          </p:cNvPr>
          <p:cNvSpPr txBox="1"/>
          <p:nvPr/>
        </p:nvSpPr>
        <p:spPr>
          <a:xfrm>
            <a:off x="-381167" y="1821544"/>
            <a:ext cx="56245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b="1" dirty="0"/>
              <a:t>为 老 人 而 生</a:t>
            </a:r>
            <a:endParaRPr lang="en-US" altLang="zh-CN" sz="1500" b="1" dirty="0"/>
          </a:p>
          <a:p>
            <a:endParaRPr lang="en-US" altLang="zh-CN" sz="1500" b="1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2C809C-F92C-EABF-7111-83356C8E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35F2-5D7C-4536-A055-98FD4D92495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390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Point of View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40" name="Google Shape;340;p39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04.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342" name="Google Shape;342;p39"/>
          <p:cNvCxnSpPr/>
          <p:nvPr/>
        </p:nvCxnSpPr>
        <p:spPr>
          <a:xfrm>
            <a:off x="715100" y="1292921"/>
            <a:ext cx="5083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39"/>
          <p:cNvCxnSpPr/>
          <p:nvPr/>
        </p:nvCxnSpPr>
        <p:spPr>
          <a:xfrm>
            <a:off x="760700" y="3850563"/>
            <a:ext cx="504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89150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" dirty="0">
                <a:solidFill>
                  <a:schemeClr val="tx1"/>
                </a:solidFill>
              </a:rPr>
              <a:t>ver 60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31" name="Google Shape;631;p56"/>
          <p:cNvSpPr txBox="1">
            <a:spLocks noGrp="1"/>
          </p:cNvSpPr>
          <p:nvPr>
            <p:ph type="subTitle" idx="1"/>
          </p:nvPr>
        </p:nvSpPr>
        <p:spPr>
          <a:xfrm>
            <a:off x="720000" y="2267810"/>
            <a:ext cx="2068200" cy="7468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with diminished ability to learn, and visual or hearing impairment.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32" name="Google Shape;632;p56"/>
          <p:cNvSpPr txBox="1">
            <a:spLocks noGrp="1"/>
          </p:cNvSpPr>
          <p:nvPr>
            <p:ph type="title" idx="2"/>
          </p:nvPr>
        </p:nvSpPr>
        <p:spPr>
          <a:xfrm>
            <a:off x="5963196" y="1555011"/>
            <a:ext cx="2308500" cy="7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Use technique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33" name="Google Shape;633;p56"/>
          <p:cNvSpPr txBox="1">
            <a:spLocks noGrp="1"/>
          </p:cNvSpPr>
          <p:nvPr>
            <p:ph type="subTitle" idx="3"/>
          </p:nvPr>
        </p:nvSpPr>
        <p:spPr>
          <a:xfrm>
            <a:off x="5963193" y="2267811"/>
            <a:ext cx="206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to live better in modern society.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34" name="Google Shape;634;p56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Un</a:t>
            </a:r>
            <a:r>
              <a:rPr lang="en" dirty="0">
                <a:solidFill>
                  <a:schemeClr val="tx1"/>
                </a:solidFill>
              </a:rPr>
              <a:t>familiar with smart device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36" name="Google Shape;636;p56"/>
          <p:cNvSpPr txBox="1">
            <a:spLocks noGrp="1"/>
          </p:cNvSpPr>
          <p:nvPr>
            <p:ph type="title" idx="6"/>
          </p:nvPr>
        </p:nvSpPr>
        <p:spPr>
          <a:xfrm>
            <a:off x="5963195" y="3409339"/>
            <a:ext cx="2369989" cy="7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Lack of help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37" name="Google Shape;637;p56"/>
          <p:cNvSpPr txBox="1">
            <a:spLocks noGrp="1"/>
          </p:cNvSpPr>
          <p:nvPr>
            <p:ph type="subTitle" idx="7"/>
          </p:nvPr>
        </p:nvSpPr>
        <p:spPr>
          <a:xfrm>
            <a:off x="5963193" y="4122139"/>
            <a:ext cx="206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Live alone or without the younger.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29" name="Google Shape;629;p56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solidFill>
                  <a:schemeClr val="tx1"/>
                </a:solidFill>
              </a:rPr>
              <a:t>POV-User: the elder that use technique</a:t>
            </a:r>
            <a:endParaRPr sz="3000" dirty="0">
              <a:solidFill>
                <a:schemeClr val="tx1"/>
              </a:solidFill>
            </a:endParaRPr>
          </a:p>
        </p:txBody>
      </p:sp>
      <p:cxnSp>
        <p:nvCxnSpPr>
          <p:cNvPr id="638" name="Google Shape;638;p56"/>
          <p:cNvCxnSpPr/>
          <p:nvPr/>
        </p:nvCxnSpPr>
        <p:spPr>
          <a:xfrm>
            <a:off x="720000" y="1424016"/>
            <a:ext cx="2320200" cy="0"/>
          </a:xfrm>
          <a:prstGeom prst="straightConnector1">
            <a:avLst/>
          </a:prstGeom>
          <a:noFill/>
          <a:ln w="19050" cap="flat" cmpd="sng">
            <a:solidFill>
              <a:srgbClr val="2923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56"/>
          <p:cNvCxnSpPr/>
          <p:nvPr/>
        </p:nvCxnSpPr>
        <p:spPr>
          <a:xfrm>
            <a:off x="720000" y="3267593"/>
            <a:ext cx="2320200" cy="0"/>
          </a:xfrm>
          <a:prstGeom prst="straightConnector1">
            <a:avLst/>
          </a:prstGeom>
          <a:noFill/>
          <a:ln w="19050" cap="flat" cmpd="sng">
            <a:solidFill>
              <a:srgbClr val="2923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56"/>
          <p:cNvCxnSpPr/>
          <p:nvPr/>
        </p:nvCxnSpPr>
        <p:spPr>
          <a:xfrm>
            <a:off x="5957346" y="3267593"/>
            <a:ext cx="2320200" cy="0"/>
          </a:xfrm>
          <a:prstGeom prst="straightConnector1">
            <a:avLst/>
          </a:prstGeom>
          <a:noFill/>
          <a:ln w="19050" cap="flat" cmpd="sng">
            <a:solidFill>
              <a:srgbClr val="2923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1" name="Google Shape;641;p56"/>
          <p:cNvCxnSpPr/>
          <p:nvPr/>
        </p:nvCxnSpPr>
        <p:spPr>
          <a:xfrm>
            <a:off x="5957346" y="1424016"/>
            <a:ext cx="2320200" cy="0"/>
          </a:xfrm>
          <a:prstGeom prst="straightConnector1">
            <a:avLst/>
          </a:prstGeom>
          <a:noFill/>
          <a:ln w="19050" cap="flat" cmpd="sng">
            <a:solidFill>
              <a:srgbClr val="2923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B76E36FA-6302-4A8E-8328-F7580B332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33" b="98558" l="0" r="94534">
                        <a14:foregroundMark x1="44695" y1="8173" x2="44695" y2="8173"/>
                        <a14:foregroundMark x1="16399" y1="48798" x2="9968" y2="59375"/>
                        <a14:foregroundMark x1="12862" y1="45192" x2="2894" y2="61538"/>
                        <a14:foregroundMark x1="2894" y1="61538" x2="10932" y2="83894"/>
                        <a14:foregroundMark x1="10932" y1="83894" x2="35691" y2="95913"/>
                        <a14:foregroundMark x1="35691" y1="95913" x2="66881" y2="94712"/>
                        <a14:foregroundMark x1="66881" y1="94712" x2="83601" y2="86779"/>
                        <a14:foregroundMark x1="83601" y1="86779" x2="87781" y2="73077"/>
                        <a14:foregroundMark x1="87781" y1="73077" x2="89711" y2="90625"/>
                        <a14:foregroundMark x1="59807" y1="68990" x2="50482" y2="89663"/>
                        <a14:foregroundMark x1="50482" y1="89663" x2="50482" y2="79567"/>
                        <a14:foregroundMark x1="15113" y1="44952" x2="965" y2="59135"/>
                        <a14:foregroundMark x1="965" y1="59135" x2="9646" y2="74038"/>
                        <a14:foregroundMark x1="9646" y1="74038" x2="9968" y2="73798"/>
                        <a14:foregroundMark x1="7074" y1="48077" x2="0" y2="55769"/>
                        <a14:foregroundMark x1="12540" y1="54087" x2="5145" y2="74038"/>
                        <a14:foregroundMark x1="9325" y1="92788" x2="8360" y2="97837"/>
                        <a14:foregroundMark x1="75241" y1="92788" x2="83280" y2="98558"/>
                        <a14:foregroundMark x1="88424" y1="87981" x2="94534" y2="86058"/>
                        <a14:foregroundMark x1="52412" y1="70673" x2="52733" y2="72115"/>
                        <a14:foregroundMark x1="51125" y1="73077" x2="67524" y2="711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583" y="1424016"/>
            <a:ext cx="2107682" cy="2819278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15A2C3B9-36D3-4D1C-B7F7-7BD2690C6712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17933" y="4122139"/>
            <a:ext cx="2371725" cy="48480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out-of-date cognitive model.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146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>
            <a:spLocks noGrp="1"/>
          </p:cNvSpPr>
          <p:nvPr>
            <p:ph type="subTitle" idx="1"/>
          </p:nvPr>
        </p:nvSpPr>
        <p:spPr>
          <a:xfrm>
            <a:off x="3979719" y="2270250"/>
            <a:ext cx="4702546" cy="21270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8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answering and making calls.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8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sending and receiving </a:t>
            </a:r>
            <a:r>
              <a:rPr lang="en-US" altLang="zh-CN" sz="1800" b="0" i="0" dirty="0" err="1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wechat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.</a:t>
            </a:r>
            <a:endParaRPr lang="en-US" altLang="zh-CN" sz="1800" dirty="0">
              <a:solidFill>
                <a:srgbClr val="333333"/>
              </a:solidFill>
              <a:latin typeface="tahoma" panose="020B0604030504040204" pitchFamily="34" charset="0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8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news, weather, entertainment needs.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8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smart household applications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>
                <a:solidFill>
                  <a:srgbClr val="333333"/>
                </a:solidFill>
                <a:latin typeface="tahoma" panose="020B0604030504040204" pitchFamily="34" charset="0"/>
              </a:rPr>
              <a:t>….</a:t>
            </a:r>
            <a:endParaRPr lang="en-US" sz="1800" dirty="0"/>
          </a:p>
        </p:txBody>
      </p:sp>
      <p:sp>
        <p:nvSpPr>
          <p:cNvPr id="384" name="Google Shape;384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/>
              <a:t>POV-Need: the elder’s limited demands</a:t>
            </a:r>
            <a:endParaRPr sz="3000" dirty="0"/>
          </a:p>
        </p:txBody>
      </p:sp>
      <p:cxnSp>
        <p:nvCxnSpPr>
          <p:cNvPr id="387" name="Google Shape;387;p42"/>
          <p:cNvCxnSpPr>
            <a:cxnSpLocks/>
          </p:cNvCxnSpPr>
          <p:nvPr/>
        </p:nvCxnSpPr>
        <p:spPr>
          <a:xfrm>
            <a:off x="4229865" y="2039181"/>
            <a:ext cx="430162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D73E0AB-98D7-4B02-B7DE-29CCA85B4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19" r="14792"/>
          <a:stretch/>
        </p:blipFill>
        <p:spPr>
          <a:xfrm>
            <a:off x="1097970" y="1790689"/>
            <a:ext cx="2279073" cy="232108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>
            <a:spLocks noGrp="1"/>
          </p:cNvSpPr>
          <p:nvPr>
            <p:ph type="subTitle" idx="1"/>
          </p:nvPr>
        </p:nvSpPr>
        <p:spPr>
          <a:xfrm>
            <a:off x="720000" y="2991900"/>
            <a:ext cx="29076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Existing Attempts</a:t>
            </a:r>
          </a:p>
        </p:txBody>
      </p:sp>
      <p:sp>
        <p:nvSpPr>
          <p:cNvPr id="358" name="Google Shape;358;p41"/>
          <p:cNvSpPr txBox="1">
            <a:spLocks noGrp="1"/>
          </p:cNvSpPr>
          <p:nvPr>
            <p:ph type="subTitle" idx="2"/>
          </p:nvPr>
        </p:nvSpPr>
        <p:spPr>
          <a:xfrm>
            <a:off x="4374875" y="2991900"/>
            <a:ext cx="29076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Our Goal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59" name="Google Shape;359;p41"/>
          <p:cNvSpPr txBox="1">
            <a:spLocks noGrp="1"/>
          </p:cNvSpPr>
          <p:nvPr>
            <p:ph type="subTitle" idx="3"/>
          </p:nvPr>
        </p:nvSpPr>
        <p:spPr>
          <a:xfrm>
            <a:off x="720000" y="34434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" dirty="0">
                <a:solidFill>
                  <a:schemeClr val="tx1"/>
                </a:solidFill>
              </a:rPr>
              <a:t>nly care about pysical </a:t>
            </a:r>
            <a:r>
              <a:rPr lang="en-US" dirty="0">
                <a:solidFill>
                  <a:schemeClr val="tx1"/>
                </a:solidFill>
              </a:rPr>
              <a:t>obstacles, rather than </a:t>
            </a:r>
            <a:r>
              <a:rPr lang="en-US" b="1" dirty="0">
                <a:solidFill>
                  <a:schemeClr val="tx1"/>
                </a:solidFill>
              </a:rPr>
              <a:t>logic and interaction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60" name="Google Shape;360;p41"/>
          <p:cNvSpPr txBox="1">
            <a:spLocks noGrp="1"/>
          </p:cNvSpPr>
          <p:nvPr>
            <p:ph type="subTitle" idx="4"/>
          </p:nvPr>
        </p:nvSpPr>
        <p:spPr>
          <a:xfrm>
            <a:off x="4374875" y="34434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Some device that satisfies their </a:t>
            </a:r>
            <a:r>
              <a:rPr lang="en-US" b="1" dirty="0">
                <a:solidFill>
                  <a:schemeClr val="tx1"/>
                </a:solidFill>
              </a:rPr>
              <a:t>cognitive model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56" name="Google Shape;356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POV-Insight</a:t>
            </a:r>
            <a:endParaRPr sz="3100" dirty="0">
              <a:solidFill>
                <a:schemeClr val="tx1"/>
              </a:solidFill>
            </a:endParaRPr>
          </a:p>
        </p:txBody>
      </p:sp>
      <p:cxnSp>
        <p:nvCxnSpPr>
          <p:cNvPr id="361" name="Google Shape;361;p41"/>
          <p:cNvCxnSpPr/>
          <p:nvPr/>
        </p:nvCxnSpPr>
        <p:spPr>
          <a:xfrm>
            <a:off x="707925" y="2807900"/>
            <a:ext cx="291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1"/>
          <p:cNvCxnSpPr/>
          <p:nvPr/>
        </p:nvCxnSpPr>
        <p:spPr>
          <a:xfrm>
            <a:off x="4389125" y="2807900"/>
            <a:ext cx="2890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3" name="Google Shape;363;p41"/>
          <p:cNvGrpSpPr/>
          <p:nvPr/>
        </p:nvGrpSpPr>
        <p:grpSpPr>
          <a:xfrm>
            <a:off x="830228" y="2196428"/>
            <a:ext cx="310876" cy="457140"/>
            <a:chOff x="6293200" y="3782350"/>
            <a:chExt cx="229175" cy="337000"/>
          </a:xfrm>
        </p:grpSpPr>
        <p:sp>
          <p:nvSpPr>
            <p:cNvPr id="364" name="Google Shape;364;p41"/>
            <p:cNvSpPr/>
            <p:nvPr/>
          </p:nvSpPr>
          <p:spPr>
            <a:xfrm>
              <a:off x="6317125" y="3873200"/>
              <a:ext cx="158200" cy="134850"/>
            </a:xfrm>
            <a:custGeom>
              <a:avLst/>
              <a:gdLst/>
              <a:ahLst/>
              <a:cxnLst/>
              <a:rect l="l" t="t" r="r" b="b"/>
              <a:pathLst>
                <a:path w="6328" h="5394" extrusionOk="0">
                  <a:moveTo>
                    <a:pt x="2747" y="711"/>
                  </a:moveTo>
                  <a:lnTo>
                    <a:pt x="2686" y="865"/>
                  </a:lnTo>
                  <a:cubicBezTo>
                    <a:pt x="2593" y="1081"/>
                    <a:pt x="2500" y="1328"/>
                    <a:pt x="2470" y="1575"/>
                  </a:cubicBezTo>
                  <a:lnTo>
                    <a:pt x="1791" y="1575"/>
                  </a:lnTo>
                  <a:cubicBezTo>
                    <a:pt x="2007" y="1174"/>
                    <a:pt x="2346" y="896"/>
                    <a:pt x="2747" y="711"/>
                  </a:cubicBezTo>
                  <a:close/>
                  <a:moveTo>
                    <a:pt x="3611" y="525"/>
                  </a:moveTo>
                  <a:cubicBezTo>
                    <a:pt x="3766" y="525"/>
                    <a:pt x="3951" y="742"/>
                    <a:pt x="4074" y="1081"/>
                  </a:cubicBezTo>
                  <a:cubicBezTo>
                    <a:pt x="4136" y="1235"/>
                    <a:pt x="4198" y="1390"/>
                    <a:pt x="4229" y="1575"/>
                  </a:cubicBezTo>
                  <a:lnTo>
                    <a:pt x="2994" y="1575"/>
                  </a:lnTo>
                  <a:cubicBezTo>
                    <a:pt x="3025" y="1390"/>
                    <a:pt x="3087" y="1235"/>
                    <a:pt x="3149" y="1081"/>
                  </a:cubicBezTo>
                  <a:cubicBezTo>
                    <a:pt x="3303" y="742"/>
                    <a:pt x="3488" y="525"/>
                    <a:pt x="3611" y="525"/>
                  </a:cubicBezTo>
                  <a:close/>
                  <a:moveTo>
                    <a:pt x="4506" y="711"/>
                  </a:moveTo>
                  <a:lnTo>
                    <a:pt x="4506" y="711"/>
                  </a:lnTo>
                  <a:cubicBezTo>
                    <a:pt x="4908" y="896"/>
                    <a:pt x="5247" y="1174"/>
                    <a:pt x="5463" y="1575"/>
                  </a:cubicBezTo>
                  <a:lnTo>
                    <a:pt x="4784" y="1575"/>
                  </a:lnTo>
                  <a:cubicBezTo>
                    <a:pt x="4723" y="1328"/>
                    <a:pt x="4661" y="1081"/>
                    <a:pt x="4568" y="865"/>
                  </a:cubicBezTo>
                  <a:cubicBezTo>
                    <a:pt x="4537" y="803"/>
                    <a:pt x="4537" y="772"/>
                    <a:pt x="4506" y="711"/>
                  </a:cubicBezTo>
                  <a:close/>
                  <a:moveTo>
                    <a:pt x="2377" y="2099"/>
                  </a:moveTo>
                  <a:cubicBezTo>
                    <a:pt x="2377" y="2285"/>
                    <a:pt x="2346" y="2470"/>
                    <a:pt x="2346" y="2686"/>
                  </a:cubicBezTo>
                  <a:cubicBezTo>
                    <a:pt x="2346" y="2902"/>
                    <a:pt x="2346" y="3056"/>
                    <a:pt x="2377" y="3272"/>
                  </a:cubicBezTo>
                  <a:lnTo>
                    <a:pt x="1544" y="3272"/>
                  </a:lnTo>
                  <a:cubicBezTo>
                    <a:pt x="1482" y="3087"/>
                    <a:pt x="1451" y="2871"/>
                    <a:pt x="1451" y="2686"/>
                  </a:cubicBezTo>
                  <a:cubicBezTo>
                    <a:pt x="1451" y="2470"/>
                    <a:pt x="1482" y="2285"/>
                    <a:pt x="1544" y="2099"/>
                  </a:cubicBezTo>
                  <a:close/>
                  <a:moveTo>
                    <a:pt x="4321" y="2099"/>
                  </a:moveTo>
                  <a:cubicBezTo>
                    <a:pt x="4352" y="2470"/>
                    <a:pt x="4352" y="2871"/>
                    <a:pt x="4321" y="3272"/>
                  </a:cubicBezTo>
                  <a:lnTo>
                    <a:pt x="2902" y="3272"/>
                  </a:lnTo>
                  <a:cubicBezTo>
                    <a:pt x="2871" y="2871"/>
                    <a:pt x="2871" y="2470"/>
                    <a:pt x="2902" y="2099"/>
                  </a:cubicBezTo>
                  <a:close/>
                  <a:moveTo>
                    <a:pt x="5710" y="2099"/>
                  </a:moveTo>
                  <a:cubicBezTo>
                    <a:pt x="5803" y="2470"/>
                    <a:pt x="5803" y="2902"/>
                    <a:pt x="5710" y="3272"/>
                  </a:cubicBezTo>
                  <a:lnTo>
                    <a:pt x="4846" y="3272"/>
                  </a:lnTo>
                  <a:cubicBezTo>
                    <a:pt x="4877" y="3087"/>
                    <a:pt x="4877" y="2902"/>
                    <a:pt x="4877" y="2686"/>
                  </a:cubicBezTo>
                  <a:cubicBezTo>
                    <a:pt x="4877" y="2470"/>
                    <a:pt x="4877" y="2285"/>
                    <a:pt x="4846" y="2099"/>
                  </a:cubicBezTo>
                  <a:close/>
                  <a:moveTo>
                    <a:pt x="2470" y="3797"/>
                  </a:moveTo>
                  <a:cubicBezTo>
                    <a:pt x="2500" y="4044"/>
                    <a:pt x="2593" y="4260"/>
                    <a:pt x="2686" y="4507"/>
                  </a:cubicBezTo>
                  <a:lnTo>
                    <a:pt x="2747" y="4661"/>
                  </a:lnTo>
                  <a:cubicBezTo>
                    <a:pt x="2346" y="4476"/>
                    <a:pt x="2007" y="4167"/>
                    <a:pt x="1791" y="3797"/>
                  </a:cubicBezTo>
                  <a:close/>
                  <a:moveTo>
                    <a:pt x="5463" y="3797"/>
                  </a:moveTo>
                  <a:cubicBezTo>
                    <a:pt x="5247" y="4167"/>
                    <a:pt x="4908" y="4476"/>
                    <a:pt x="4506" y="4661"/>
                  </a:cubicBezTo>
                  <a:cubicBezTo>
                    <a:pt x="4537" y="4599"/>
                    <a:pt x="4568" y="4537"/>
                    <a:pt x="4568" y="4507"/>
                  </a:cubicBezTo>
                  <a:cubicBezTo>
                    <a:pt x="4661" y="4260"/>
                    <a:pt x="4753" y="4044"/>
                    <a:pt x="4784" y="3797"/>
                  </a:cubicBezTo>
                  <a:close/>
                  <a:moveTo>
                    <a:pt x="4229" y="3797"/>
                  </a:moveTo>
                  <a:cubicBezTo>
                    <a:pt x="4198" y="3982"/>
                    <a:pt x="4136" y="4136"/>
                    <a:pt x="4074" y="4291"/>
                  </a:cubicBezTo>
                  <a:cubicBezTo>
                    <a:pt x="3951" y="4630"/>
                    <a:pt x="3766" y="4846"/>
                    <a:pt x="3611" y="4846"/>
                  </a:cubicBezTo>
                  <a:cubicBezTo>
                    <a:pt x="3488" y="4846"/>
                    <a:pt x="3303" y="4630"/>
                    <a:pt x="3149" y="4291"/>
                  </a:cubicBezTo>
                  <a:cubicBezTo>
                    <a:pt x="3087" y="4136"/>
                    <a:pt x="3056" y="3982"/>
                    <a:pt x="2994" y="3797"/>
                  </a:cubicBezTo>
                  <a:close/>
                  <a:moveTo>
                    <a:pt x="3611" y="1"/>
                  </a:moveTo>
                  <a:cubicBezTo>
                    <a:pt x="1204" y="1"/>
                    <a:pt x="1" y="2902"/>
                    <a:pt x="1698" y="4599"/>
                  </a:cubicBezTo>
                  <a:cubicBezTo>
                    <a:pt x="2256" y="5148"/>
                    <a:pt x="2937" y="5393"/>
                    <a:pt x="3603" y="5393"/>
                  </a:cubicBezTo>
                  <a:cubicBezTo>
                    <a:pt x="4998" y="5393"/>
                    <a:pt x="6327" y="4315"/>
                    <a:pt x="6327" y="2686"/>
                  </a:cubicBezTo>
                  <a:cubicBezTo>
                    <a:pt x="6327" y="1204"/>
                    <a:pt x="5124" y="1"/>
                    <a:pt x="3611" y="1"/>
                  </a:cubicBezTo>
                  <a:close/>
                </a:path>
              </a:pathLst>
            </a:custGeom>
            <a:solidFill>
              <a:srgbClr val="292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1"/>
            <p:cNvSpPr/>
            <p:nvPr/>
          </p:nvSpPr>
          <p:spPr>
            <a:xfrm>
              <a:off x="6464500" y="4018250"/>
              <a:ext cx="13125" cy="13150"/>
            </a:xfrm>
            <a:custGeom>
              <a:avLst/>
              <a:gdLst/>
              <a:ahLst/>
              <a:cxnLst/>
              <a:rect l="l" t="t" r="r" b="b"/>
              <a:pathLst>
                <a:path w="525" h="526" extrusionOk="0">
                  <a:moveTo>
                    <a:pt x="247" y="1"/>
                  </a:moveTo>
                  <a:cubicBezTo>
                    <a:pt x="185" y="1"/>
                    <a:pt x="124" y="32"/>
                    <a:pt x="62" y="93"/>
                  </a:cubicBezTo>
                  <a:cubicBezTo>
                    <a:pt x="31" y="124"/>
                    <a:pt x="0" y="186"/>
                    <a:pt x="0" y="279"/>
                  </a:cubicBezTo>
                  <a:cubicBezTo>
                    <a:pt x="0" y="402"/>
                    <a:pt x="93" y="525"/>
                    <a:pt x="247" y="525"/>
                  </a:cubicBezTo>
                  <a:cubicBezTo>
                    <a:pt x="309" y="525"/>
                    <a:pt x="401" y="495"/>
                    <a:pt x="432" y="464"/>
                  </a:cubicBezTo>
                  <a:cubicBezTo>
                    <a:pt x="494" y="402"/>
                    <a:pt x="525" y="340"/>
                    <a:pt x="525" y="279"/>
                  </a:cubicBezTo>
                  <a:cubicBezTo>
                    <a:pt x="525" y="124"/>
                    <a:pt x="401" y="1"/>
                    <a:pt x="247" y="1"/>
                  </a:cubicBezTo>
                  <a:close/>
                </a:path>
              </a:pathLst>
            </a:custGeom>
            <a:solidFill>
              <a:srgbClr val="292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1"/>
            <p:cNvSpPr/>
            <p:nvPr/>
          </p:nvSpPr>
          <p:spPr>
            <a:xfrm>
              <a:off x="6336425" y="4018225"/>
              <a:ext cx="115550" cy="13200"/>
            </a:xfrm>
            <a:custGeom>
              <a:avLst/>
              <a:gdLst/>
              <a:ahLst/>
              <a:cxnLst/>
              <a:rect l="l" t="t" r="r" b="b"/>
              <a:pathLst>
                <a:path w="4622" h="528" extrusionOk="0">
                  <a:moveTo>
                    <a:pt x="4344" y="1"/>
                  </a:moveTo>
                  <a:cubicBezTo>
                    <a:pt x="4336" y="1"/>
                    <a:pt x="4329" y="1"/>
                    <a:pt x="4321" y="2"/>
                  </a:cubicBezTo>
                  <a:lnTo>
                    <a:pt x="309" y="2"/>
                  </a:lnTo>
                  <a:cubicBezTo>
                    <a:pt x="0" y="33"/>
                    <a:pt x="0" y="496"/>
                    <a:pt x="309" y="526"/>
                  </a:cubicBezTo>
                  <a:lnTo>
                    <a:pt x="4321" y="526"/>
                  </a:lnTo>
                  <a:cubicBezTo>
                    <a:pt x="4329" y="527"/>
                    <a:pt x="4336" y="528"/>
                    <a:pt x="4344" y="528"/>
                  </a:cubicBezTo>
                  <a:cubicBezTo>
                    <a:pt x="4622" y="528"/>
                    <a:pt x="4622" y="1"/>
                    <a:pt x="4344" y="1"/>
                  </a:cubicBezTo>
                  <a:close/>
                </a:path>
              </a:pathLst>
            </a:custGeom>
            <a:solidFill>
              <a:srgbClr val="292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1"/>
            <p:cNvSpPr/>
            <p:nvPr/>
          </p:nvSpPr>
          <p:spPr>
            <a:xfrm>
              <a:off x="6375175" y="4042150"/>
              <a:ext cx="65425" cy="13200"/>
            </a:xfrm>
            <a:custGeom>
              <a:avLst/>
              <a:gdLst/>
              <a:ahLst/>
              <a:cxnLst/>
              <a:rect l="l" t="t" r="r" b="b"/>
              <a:pathLst>
                <a:path w="2617" h="528" extrusionOk="0">
                  <a:moveTo>
                    <a:pt x="279" y="0"/>
                  </a:moveTo>
                  <a:cubicBezTo>
                    <a:pt x="1" y="0"/>
                    <a:pt x="1" y="527"/>
                    <a:pt x="279" y="527"/>
                  </a:cubicBezTo>
                  <a:cubicBezTo>
                    <a:pt x="286" y="527"/>
                    <a:pt x="294" y="527"/>
                    <a:pt x="302" y="526"/>
                  </a:cubicBezTo>
                  <a:lnTo>
                    <a:pt x="2308" y="526"/>
                  </a:lnTo>
                  <a:cubicBezTo>
                    <a:pt x="2617" y="495"/>
                    <a:pt x="2617" y="32"/>
                    <a:pt x="2308" y="2"/>
                  </a:cubicBezTo>
                  <a:lnTo>
                    <a:pt x="302" y="2"/>
                  </a:lnTo>
                  <a:cubicBezTo>
                    <a:pt x="294" y="1"/>
                    <a:pt x="286" y="0"/>
                    <a:pt x="279" y="0"/>
                  </a:cubicBezTo>
                  <a:close/>
                </a:path>
              </a:pathLst>
            </a:custGeom>
            <a:solidFill>
              <a:srgbClr val="292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6341825" y="4106225"/>
              <a:ext cx="13125" cy="13125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247" y="0"/>
                  </a:moveTo>
                  <a:cubicBezTo>
                    <a:pt x="185" y="0"/>
                    <a:pt x="124" y="31"/>
                    <a:pt x="62" y="62"/>
                  </a:cubicBezTo>
                  <a:cubicBezTo>
                    <a:pt x="31" y="123"/>
                    <a:pt x="0" y="185"/>
                    <a:pt x="0" y="247"/>
                  </a:cubicBezTo>
                  <a:cubicBezTo>
                    <a:pt x="0" y="401"/>
                    <a:pt x="93" y="525"/>
                    <a:pt x="247" y="525"/>
                  </a:cubicBezTo>
                  <a:cubicBezTo>
                    <a:pt x="309" y="525"/>
                    <a:pt x="401" y="494"/>
                    <a:pt x="432" y="432"/>
                  </a:cubicBezTo>
                  <a:cubicBezTo>
                    <a:pt x="494" y="401"/>
                    <a:pt x="525" y="340"/>
                    <a:pt x="525" y="247"/>
                  </a:cubicBezTo>
                  <a:cubicBezTo>
                    <a:pt x="525" y="123"/>
                    <a:pt x="401" y="0"/>
                    <a:pt x="247" y="0"/>
                  </a:cubicBezTo>
                  <a:close/>
                </a:path>
              </a:pathLst>
            </a:custGeom>
            <a:solidFill>
              <a:srgbClr val="292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6293200" y="3782350"/>
              <a:ext cx="229175" cy="337000"/>
            </a:xfrm>
            <a:custGeom>
              <a:avLst/>
              <a:gdLst/>
              <a:ahLst/>
              <a:cxnLst/>
              <a:rect l="l" t="t" r="r" b="b"/>
              <a:pathLst>
                <a:path w="9167" h="13480" extrusionOk="0">
                  <a:moveTo>
                    <a:pt x="7408" y="518"/>
                  </a:moveTo>
                  <a:cubicBezTo>
                    <a:pt x="7562" y="518"/>
                    <a:pt x="7686" y="641"/>
                    <a:pt x="7686" y="796"/>
                  </a:cubicBezTo>
                  <a:lnTo>
                    <a:pt x="7686" y="1413"/>
                  </a:lnTo>
                  <a:lnTo>
                    <a:pt x="2130" y="1413"/>
                  </a:lnTo>
                  <a:lnTo>
                    <a:pt x="7408" y="518"/>
                  </a:lnTo>
                  <a:close/>
                  <a:moveTo>
                    <a:pt x="7469" y="0"/>
                  </a:moveTo>
                  <a:cubicBezTo>
                    <a:pt x="7410" y="0"/>
                    <a:pt x="7348" y="8"/>
                    <a:pt x="7284" y="24"/>
                  </a:cubicBezTo>
                  <a:lnTo>
                    <a:pt x="649" y="1166"/>
                  </a:lnTo>
                  <a:cubicBezTo>
                    <a:pt x="279" y="1197"/>
                    <a:pt x="1" y="1536"/>
                    <a:pt x="1" y="1937"/>
                  </a:cubicBezTo>
                  <a:lnTo>
                    <a:pt x="1" y="12677"/>
                  </a:lnTo>
                  <a:cubicBezTo>
                    <a:pt x="1" y="13109"/>
                    <a:pt x="340" y="13449"/>
                    <a:pt x="772" y="13449"/>
                  </a:cubicBezTo>
                  <a:lnTo>
                    <a:pt x="1112" y="13449"/>
                  </a:lnTo>
                  <a:cubicBezTo>
                    <a:pt x="1482" y="13449"/>
                    <a:pt x="1482" y="12924"/>
                    <a:pt x="1112" y="12924"/>
                  </a:cubicBezTo>
                  <a:lnTo>
                    <a:pt x="772" y="12924"/>
                  </a:lnTo>
                  <a:cubicBezTo>
                    <a:pt x="618" y="12924"/>
                    <a:pt x="495" y="12801"/>
                    <a:pt x="495" y="12677"/>
                  </a:cubicBezTo>
                  <a:lnTo>
                    <a:pt x="495" y="2215"/>
                  </a:lnTo>
                  <a:cubicBezTo>
                    <a:pt x="495" y="2061"/>
                    <a:pt x="618" y="1937"/>
                    <a:pt x="772" y="1937"/>
                  </a:cubicBezTo>
                  <a:lnTo>
                    <a:pt x="8334" y="1937"/>
                  </a:lnTo>
                  <a:cubicBezTo>
                    <a:pt x="8488" y="1937"/>
                    <a:pt x="8611" y="2061"/>
                    <a:pt x="8611" y="2215"/>
                  </a:cubicBezTo>
                  <a:lnTo>
                    <a:pt x="8611" y="12677"/>
                  </a:lnTo>
                  <a:cubicBezTo>
                    <a:pt x="8611" y="12832"/>
                    <a:pt x="8488" y="12955"/>
                    <a:pt x="8334" y="12955"/>
                  </a:cubicBezTo>
                  <a:lnTo>
                    <a:pt x="3241" y="12955"/>
                  </a:lnTo>
                  <a:cubicBezTo>
                    <a:pt x="2902" y="12955"/>
                    <a:pt x="2902" y="13480"/>
                    <a:pt x="3241" y="13480"/>
                  </a:cubicBezTo>
                  <a:lnTo>
                    <a:pt x="8364" y="13480"/>
                  </a:lnTo>
                  <a:cubicBezTo>
                    <a:pt x="8797" y="13480"/>
                    <a:pt x="9136" y="13140"/>
                    <a:pt x="9167" y="12708"/>
                  </a:cubicBezTo>
                  <a:lnTo>
                    <a:pt x="9167" y="2215"/>
                  </a:lnTo>
                  <a:cubicBezTo>
                    <a:pt x="9167" y="1800"/>
                    <a:pt x="8825" y="1442"/>
                    <a:pt x="8415" y="1442"/>
                  </a:cubicBezTo>
                  <a:cubicBezTo>
                    <a:pt x="8398" y="1442"/>
                    <a:pt x="8381" y="1442"/>
                    <a:pt x="8364" y="1444"/>
                  </a:cubicBezTo>
                  <a:lnTo>
                    <a:pt x="8364" y="1413"/>
                  </a:lnTo>
                  <a:lnTo>
                    <a:pt x="8210" y="1413"/>
                  </a:lnTo>
                  <a:lnTo>
                    <a:pt x="8210" y="796"/>
                  </a:lnTo>
                  <a:cubicBezTo>
                    <a:pt x="8210" y="549"/>
                    <a:pt x="8118" y="333"/>
                    <a:pt x="7932" y="178"/>
                  </a:cubicBezTo>
                  <a:cubicBezTo>
                    <a:pt x="7795" y="64"/>
                    <a:pt x="7641" y="0"/>
                    <a:pt x="7469" y="0"/>
                  </a:cubicBezTo>
                  <a:close/>
                </a:path>
              </a:pathLst>
            </a:custGeom>
            <a:solidFill>
              <a:srgbClr val="292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41"/>
          <p:cNvGrpSpPr/>
          <p:nvPr/>
        </p:nvGrpSpPr>
        <p:grpSpPr>
          <a:xfrm>
            <a:off x="4443697" y="2203258"/>
            <a:ext cx="457412" cy="429129"/>
            <a:chOff x="2490250" y="1591775"/>
            <a:chExt cx="337200" cy="316350"/>
          </a:xfrm>
        </p:grpSpPr>
        <p:sp>
          <p:nvSpPr>
            <p:cNvPr id="371" name="Google Shape;371;p41"/>
            <p:cNvSpPr/>
            <p:nvPr/>
          </p:nvSpPr>
          <p:spPr>
            <a:xfrm>
              <a:off x="2741000" y="1824000"/>
              <a:ext cx="13150" cy="13150"/>
            </a:xfrm>
            <a:custGeom>
              <a:avLst/>
              <a:gdLst/>
              <a:ahLst/>
              <a:cxnLst/>
              <a:rect l="l" t="t" r="r" b="b"/>
              <a:pathLst>
                <a:path w="526" h="526" extrusionOk="0">
                  <a:moveTo>
                    <a:pt x="248" y="0"/>
                  </a:moveTo>
                  <a:cubicBezTo>
                    <a:pt x="186" y="0"/>
                    <a:pt x="124" y="31"/>
                    <a:pt x="63" y="62"/>
                  </a:cubicBezTo>
                  <a:cubicBezTo>
                    <a:pt x="32" y="124"/>
                    <a:pt x="1" y="186"/>
                    <a:pt x="1" y="247"/>
                  </a:cubicBezTo>
                  <a:cubicBezTo>
                    <a:pt x="1" y="402"/>
                    <a:pt x="124" y="525"/>
                    <a:pt x="248" y="525"/>
                  </a:cubicBezTo>
                  <a:cubicBezTo>
                    <a:pt x="340" y="525"/>
                    <a:pt x="402" y="494"/>
                    <a:pt x="464" y="432"/>
                  </a:cubicBezTo>
                  <a:cubicBezTo>
                    <a:pt x="495" y="402"/>
                    <a:pt x="526" y="309"/>
                    <a:pt x="526" y="247"/>
                  </a:cubicBezTo>
                  <a:cubicBezTo>
                    <a:pt x="526" y="93"/>
                    <a:pt x="402" y="0"/>
                    <a:pt x="248" y="0"/>
                  </a:cubicBezTo>
                  <a:close/>
                </a:path>
              </a:pathLst>
            </a:custGeom>
            <a:solidFill>
              <a:srgbClr val="292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2490250" y="1591775"/>
              <a:ext cx="337200" cy="316350"/>
            </a:xfrm>
            <a:custGeom>
              <a:avLst/>
              <a:gdLst/>
              <a:ahLst/>
              <a:cxnLst/>
              <a:rect l="l" t="t" r="r" b="b"/>
              <a:pathLst>
                <a:path w="13488" h="12654" extrusionOk="0">
                  <a:moveTo>
                    <a:pt x="7655" y="9814"/>
                  </a:moveTo>
                  <a:lnTo>
                    <a:pt x="7655" y="10863"/>
                  </a:lnTo>
                  <a:lnTo>
                    <a:pt x="5865" y="10863"/>
                  </a:lnTo>
                  <a:lnTo>
                    <a:pt x="5865" y="9814"/>
                  </a:lnTo>
                  <a:close/>
                  <a:moveTo>
                    <a:pt x="8210" y="11388"/>
                  </a:moveTo>
                  <a:cubicBezTo>
                    <a:pt x="8673" y="11388"/>
                    <a:pt x="9074" y="11697"/>
                    <a:pt x="9198" y="12129"/>
                  </a:cubicBezTo>
                  <a:lnTo>
                    <a:pt x="4291" y="12129"/>
                  </a:lnTo>
                  <a:cubicBezTo>
                    <a:pt x="4383" y="11697"/>
                    <a:pt x="4784" y="11388"/>
                    <a:pt x="5247" y="11388"/>
                  </a:cubicBezTo>
                  <a:close/>
                  <a:moveTo>
                    <a:pt x="772" y="0"/>
                  </a:moveTo>
                  <a:cubicBezTo>
                    <a:pt x="340" y="0"/>
                    <a:pt x="1" y="339"/>
                    <a:pt x="1" y="772"/>
                  </a:cubicBezTo>
                  <a:lnTo>
                    <a:pt x="1" y="8981"/>
                  </a:lnTo>
                  <a:cubicBezTo>
                    <a:pt x="1" y="9413"/>
                    <a:pt x="340" y="9783"/>
                    <a:pt x="772" y="9783"/>
                  </a:cubicBezTo>
                  <a:lnTo>
                    <a:pt x="5309" y="9783"/>
                  </a:lnTo>
                  <a:lnTo>
                    <a:pt x="5309" y="10863"/>
                  </a:lnTo>
                  <a:lnTo>
                    <a:pt x="5247" y="10863"/>
                  </a:lnTo>
                  <a:cubicBezTo>
                    <a:pt x="4383" y="10863"/>
                    <a:pt x="3704" y="11542"/>
                    <a:pt x="3704" y="12406"/>
                  </a:cubicBezTo>
                  <a:cubicBezTo>
                    <a:pt x="3704" y="12530"/>
                    <a:pt x="3828" y="12653"/>
                    <a:pt x="3951" y="12653"/>
                  </a:cubicBezTo>
                  <a:lnTo>
                    <a:pt x="9475" y="12653"/>
                  </a:lnTo>
                  <a:cubicBezTo>
                    <a:pt x="9630" y="12653"/>
                    <a:pt x="9722" y="12530"/>
                    <a:pt x="9722" y="12406"/>
                  </a:cubicBezTo>
                  <a:cubicBezTo>
                    <a:pt x="9722" y="11542"/>
                    <a:pt x="9043" y="10863"/>
                    <a:pt x="8179" y="10863"/>
                  </a:cubicBezTo>
                  <a:lnTo>
                    <a:pt x="8117" y="10863"/>
                  </a:lnTo>
                  <a:lnTo>
                    <a:pt x="8117" y="9814"/>
                  </a:lnTo>
                  <a:lnTo>
                    <a:pt x="9198" y="9814"/>
                  </a:lnTo>
                  <a:cubicBezTo>
                    <a:pt x="9352" y="9814"/>
                    <a:pt x="9445" y="9691"/>
                    <a:pt x="9445" y="9536"/>
                  </a:cubicBezTo>
                  <a:cubicBezTo>
                    <a:pt x="9475" y="9413"/>
                    <a:pt x="9352" y="9289"/>
                    <a:pt x="9198" y="9289"/>
                  </a:cubicBezTo>
                  <a:lnTo>
                    <a:pt x="772" y="9289"/>
                  </a:lnTo>
                  <a:cubicBezTo>
                    <a:pt x="618" y="9289"/>
                    <a:pt x="495" y="9166"/>
                    <a:pt x="495" y="9012"/>
                  </a:cubicBezTo>
                  <a:lnTo>
                    <a:pt x="495" y="772"/>
                  </a:lnTo>
                  <a:cubicBezTo>
                    <a:pt x="495" y="648"/>
                    <a:pt x="618" y="525"/>
                    <a:pt x="772" y="525"/>
                  </a:cubicBezTo>
                  <a:lnTo>
                    <a:pt x="12685" y="525"/>
                  </a:lnTo>
                  <a:cubicBezTo>
                    <a:pt x="12839" y="525"/>
                    <a:pt x="12963" y="648"/>
                    <a:pt x="12963" y="772"/>
                  </a:cubicBezTo>
                  <a:lnTo>
                    <a:pt x="12963" y="7592"/>
                  </a:lnTo>
                  <a:lnTo>
                    <a:pt x="2377" y="7592"/>
                  </a:lnTo>
                  <a:cubicBezTo>
                    <a:pt x="2069" y="7623"/>
                    <a:pt x="2069" y="8086"/>
                    <a:pt x="2377" y="8117"/>
                  </a:cubicBezTo>
                  <a:lnTo>
                    <a:pt x="12963" y="8117"/>
                  </a:lnTo>
                  <a:lnTo>
                    <a:pt x="12963" y="9012"/>
                  </a:lnTo>
                  <a:cubicBezTo>
                    <a:pt x="12963" y="9166"/>
                    <a:pt x="12839" y="9289"/>
                    <a:pt x="12685" y="9289"/>
                  </a:cubicBezTo>
                  <a:lnTo>
                    <a:pt x="11358" y="9289"/>
                  </a:lnTo>
                  <a:cubicBezTo>
                    <a:pt x="11204" y="9289"/>
                    <a:pt x="11080" y="9382"/>
                    <a:pt x="11080" y="9536"/>
                  </a:cubicBezTo>
                  <a:cubicBezTo>
                    <a:pt x="11080" y="9691"/>
                    <a:pt x="11204" y="9814"/>
                    <a:pt x="11358" y="9814"/>
                  </a:cubicBezTo>
                  <a:lnTo>
                    <a:pt x="12685" y="9814"/>
                  </a:lnTo>
                  <a:cubicBezTo>
                    <a:pt x="13117" y="9814"/>
                    <a:pt x="13487" y="9444"/>
                    <a:pt x="13487" y="9012"/>
                  </a:cubicBezTo>
                  <a:lnTo>
                    <a:pt x="13487" y="772"/>
                  </a:lnTo>
                  <a:cubicBezTo>
                    <a:pt x="13487" y="370"/>
                    <a:pt x="13117" y="0"/>
                    <a:pt x="12685" y="0"/>
                  </a:cubicBezTo>
                  <a:close/>
                </a:path>
              </a:pathLst>
            </a:custGeom>
            <a:solidFill>
              <a:srgbClr val="292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2650750" y="1803175"/>
              <a:ext cx="15450" cy="13900"/>
            </a:xfrm>
            <a:custGeom>
              <a:avLst/>
              <a:gdLst/>
              <a:ahLst/>
              <a:cxnLst/>
              <a:rect l="l" t="t" r="r" b="b"/>
              <a:pathLst>
                <a:path w="618" h="556" extrusionOk="0">
                  <a:moveTo>
                    <a:pt x="313" y="0"/>
                  </a:moveTo>
                  <a:cubicBezTo>
                    <a:pt x="239" y="0"/>
                    <a:pt x="170" y="31"/>
                    <a:pt x="124" y="93"/>
                  </a:cubicBezTo>
                  <a:cubicBezTo>
                    <a:pt x="0" y="185"/>
                    <a:pt x="0" y="370"/>
                    <a:pt x="124" y="463"/>
                  </a:cubicBezTo>
                  <a:cubicBezTo>
                    <a:pt x="170" y="525"/>
                    <a:pt x="239" y="556"/>
                    <a:pt x="313" y="556"/>
                  </a:cubicBezTo>
                  <a:cubicBezTo>
                    <a:pt x="386" y="556"/>
                    <a:pt x="463" y="525"/>
                    <a:pt x="525" y="463"/>
                  </a:cubicBezTo>
                  <a:cubicBezTo>
                    <a:pt x="617" y="370"/>
                    <a:pt x="617" y="185"/>
                    <a:pt x="525" y="93"/>
                  </a:cubicBezTo>
                  <a:cubicBezTo>
                    <a:pt x="463" y="31"/>
                    <a:pt x="386" y="0"/>
                    <a:pt x="313" y="0"/>
                  </a:cubicBezTo>
                  <a:close/>
                </a:path>
              </a:pathLst>
            </a:custGeom>
            <a:solidFill>
              <a:srgbClr val="292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2515725" y="1781550"/>
              <a:ext cx="13900" cy="13150"/>
            </a:xfrm>
            <a:custGeom>
              <a:avLst/>
              <a:gdLst/>
              <a:ahLst/>
              <a:cxnLst/>
              <a:rect l="l" t="t" r="r" b="b"/>
              <a:pathLst>
                <a:path w="556" h="526" extrusionOk="0">
                  <a:moveTo>
                    <a:pt x="278" y="1"/>
                  </a:moveTo>
                  <a:cubicBezTo>
                    <a:pt x="216" y="1"/>
                    <a:pt x="155" y="32"/>
                    <a:pt x="93" y="63"/>
                  </a:cubicBezTo>
                  <a:cubicBezTo>
                    <a:pt x="31" y="124"/>
                    <a:pt x="0" y="186"/>
                    <a:pt x="31" y="248"/>
                  </a:cubicBezTo>
                  <a:cubicBezTo>
                    <a:pt x="0" y="340"/>
                    <a:pt x="31" y="402"/>
                    <a:pt x="93" y="464"/>
                  </a:cubicBezTo>
                  <a:cubicBezTo>
                    <a:pt x="155" y="495"/>
                    <a:pt x="216" y="526"/>
                    <a:pt x="278" y="526"/>
                  </a:cubicBezTo>
                  <a:cubicBezTo>
                    <a:pt x="432" y="526"/>
                    <a:pt x="556" y="402"/>
                    <a:pt x="556" y="248"/>
                  </a:cubicBezTo>
                  <a:cubicBezTo>
                    <a:pt x="556" y="186"/>
                    <a:pt x="525" y="124"/>
                    <a:pt x="463" y="63"/>
                  </a:cubicBezTo>
                  <a:cubicBezTo>
                    <a:pt x="401" y="32"/>
                    <a:pt x="340" y="1"/>
                    <a:pt x="278" y="1"/>
                  </a:cubicBezTo>
                  <a:close/>
                </a:path>
              </a:pathLst>
            </a:custGeom>
            <a:solidFill>
              <a:srgbClr val="292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2666175" y="1631225"/>
              <a:ext cx="126550" cy="124900"/>
            </a:xfrm>
            <a:custGeom>
              <a:avLst/>
              <a:gdLst/>
              <a:ahLst/>
              <a:cxnLst/>
              <a:rect l="l" t="t" r="r" b="b"/>
              <a:pathLst>
                <a:path w="5062" h="4996" extrusionOk="0">
                  <a:moveTo>
                    <a:pt x="1111" y="829"/>
                  </a:moveTo>
                  <a:lnTo>
                    <a:pt x="2716" y="1230"/>
                  </a:lnTo>
                  <a:lnTo>
                    <a:pt x="2037" y="1879"/>
                  </a:lnTo>
                  <a:lnTo>
                    <a:pt x="741" y="1230"/>
                  </a:lnTo>
                  <a:lnTo>
                    <a:pt x="1111" y="829"/>
                  </a:lnTo>
                  <a:close/>
                  <a:moveTo>
                    <a:pt x="4506" y="551"/>
                  </a:moveTo>
                  <a:cubicBezTo>
                    <a:pt x="4506" y="798"/>
                    <a:pt x="4383" y="1014"/>
                    <a:pt x="4228" y="1200"/>
                  </a:cubicBezTo>
                  <a:lnTo>
                    <a:pt x="2654" y="2774"/>
                  </a:lnTo>
                  <a:lnTo>
                    <a:pt x="2068" y="3329"/>
                  </a:lnTo>
                  <a:cubicBezTo>
                    <a:pt x="2006" y="3422"/>
                    <a:pt x="1975" y="3514"/>
                    <a:pt x="2006" y="3576"/>
                  </a:cubicBezTo>
                  <a:lnTo>
                    <a:pt x="2130" y="4070"/>
                  </a:lnTo>
                  <a:lnTo>
                    <a:pt x="1883" y="4317"/>
                  </a:lnTo>
                  <a:lnTo>
                    <a:pt x="1543" y="3638"/>
                  </a:lnTo>
                  <a:cubicBezTo>
                    <a:pt x="1513" y="3576"/>
                    <a:pt x="1482" y="3545"/>
                    <a:pt x="1420" y="3514"/>
                  </a:cubicBezTo>
                  <a:lnTo>
                    <a:pt x="741" y="3175"/>
                  </a:lnTo>
                  <a:lnTo>
                    <a:pt x="988" y="2928"/>
                  </a:lnTo>
                  <a:lnTo>
                    <a:pt x="1482" y="3051"/>
                  </a:lnTo>
                  <a:cubicBezTo>
                    <a:pt x="1498" y="3060"/>
                    <a:pt x="1517" y="3063"/>
                    <a:pt x="1537" y="3063"/>
                  </a:cubicBezTo>
                  <a:cubicBezTo>
                    <a:pt x="1593" y="3063"/>
                    <a:pt x="1661" y="3035"/>
                    <a:pt x="1729" y="2990"/>
                  </a:cubicBezTo>
                  <a:lnTo>
                    <a:pt x="3858" y="829"/>
                  </a:lnTo>
                  <a:cubicBezTo>
                    <a:pt x="4043" y="675"/>
                    <a:pt x="4259" y="582"/>
                    <a:pt x="4506" y="551"/>
                  </a:cubicBezTo>
                  <a:close/>
                  <a:moveTo>
                    <a:pt x="3796" y="2341"/>
                  </a:moveTo>
                  <a:lnTo>
                    <a:pt x="4198" y="3915"/>
                  </a:lnTo>
                  <a:lnTo>
                    <a:pt x="3827" y="4317"/>
                  </a:lnTo>
                  <a:lnTo>
                    <a:pt x="3148" y="2990"/>
                  </a:lnTo>
                  <a:lnTo>
                    <a:pt x="3796" y="2341"/>
                  </a:lnTo>
                  <a:close/>
                  <a:moveTo>
                    <a:pt x="4507" y="1"/>
                  </a:moveTo>
                  <a:cubicBezTo>
                    <a:pt x="4118" y="1"/>
                    <a:pt x="3757" y="159"/>
                    <a:pt x="3457" y="459"/>
                  </a:cubicBezTo>
                  <a:lnTo>
                    <a:pt x="3117" y="798"/>
                  </a:lnTo>
                  <a:lnTo>
                    <a:pt x="1080" y="274"/>
                  </a:lnTo>
                  <a:cubicBezTo>
                    <a:pt x="1056" y="265"/>
                    <a:pt x="1031" y="262"/>
                    <a:pt x="1007" y="262"/>
                  </a:cubicBezTo>
                  <a:cubicBezTo>
                    <a:pt x="940" y="262"/>
                    <a:pt x="879" y="290"/>
                    <a:pt x="834" y="335"/>
                  </a:cubicBezTo>
                  <a:lnTo>
                    <a:pt x="93" y="1076"/>
                  </a:lnTo>
                  <a:cubicBezTo>
                    <a:pt x="31" y="1138"/>
                    <a:pt x="0" y="1230"/>
                    <a:pt x="31" y="1323"/>
                  </a:cubicBezTo>
                  <a:cubicBezTo>
                    <a:pt x="31" y="1385"/>
                    <a:pt x="93" y="1477"/>
                    <a:pt x="155" y="1508"/>
                  </a:cubicBezTo>
                  <a:lnTo>
                    <a:pt x="1636" y="2280"/>
                  </a:lnTo>
                  <a:lnTo>
                    <a:pt x="1420" y="2496"/>
                  </a:lnTo>
                  <a:lnTo>
                    <a:pt x="957" y="2372"/>
                  </a:lnTo>
                  <a:cubicBezTo>
                    <a:pt x="864" y="2372"/>
                    <a:pt x="772" y="2403"/>
                    <a:pt x="710" y="2465"/>
                  </a:cubicBezTo>
                  <a:lnTo>
                    <a:pt x="93" y="3051"/>
                  </a:lnTo>
                  <a:cubicBezTo>
                    <a:pt x="31" y="3113"/>
                    <a:pt x="0" y="3206"/>
                    <a:pt x="31" y="3298"/>
                  </a:cubicBezTo>
                  <a:cubicBezTo>
                    <a:pt x="31" y="3391"/>
                    <a:pt x="93" y="3452"/>
                    <a:pt x="155" y="3483"/>
                  </a:cubicBezTo>
                  <a:lnTo>
                    <a:pt x="1080" y="3946"/>
                  </a:lnTo>
                  <a:lnTo>
                    <a:pt x="1543" y="4872"/>
                  </a:lnTo>
                  <a:cubicBezTo>
                    <a:pt x="1574" y="4934"/>
                    <a:pt x="1636" y="4996"/>
                    <a:pt x="1729" y="4996"/>
                  </a:cubicBezTo>
                  <a:lnTo>
                    <a:pt x="1790" y="4996"/>
                  </a:lnTo>
                  <a:cubicBezTo>
                    <a:pt x="1852" y="4996"/>
                    <a:pt x="1914" y="4965"/>
                    <a:pt x="1975" y="4934"/>
                  </a:cubicBezTo>
                  <a:lnTo>
                    <a:pt x="2593" y="4317"/>
                  </a:lnTo>
                  <a:cubicBezTo>
                    <a:pt x="2654" y="4255"/>
                    <a:pt x="2654" y="4162"/>
                    <a:pt x="2654" y="4070"/>
                  </a:cubicBezTo>
                  <a:lnTo>
                    <a:pt x="2531" y="3607"/>
                  </a:lnTo>
                  <a:lnTo>
                    <a:pt x="2747" y="3391"/>
                  </a:lnTo>
                  <a:lnTo>
                    <a:pt x="3519" y="4872"/>
                  </a:lnTo>
                  <a:cubicBezTo>
                    <a:pt x="3549" y="4934"/>
                    <a:pt x="3642" y="4996"/>
                    <a:pt x="3704" y="4996"/>
                  </a:cubicBezTo>
                  <a:lnTo>
                    <a:pt x="3765" y="4996"/>
                  </a:lnTo>
                  <a:cubicBezTo>
                    <a:pt x="3827" y="4996"/>
                    <a:pt x="3889" y="4965"/>
                    <a:pt x="3951" y="4934"/>
                  </a:cubicBezTo>
                  <a:lnTo>
                    <a:pt x="4691" y="4193"/>
                  </a:lnTo>
                  <a:cubicBezTo>
                    <a:pt x="4753" y="4101"/>
                    <a:pt x="4784" y="4008"/>
                    <a:pt x="4753" y="3915"/>
                  </a:cubicBezTo>
                  <a:lnTo>
                    <a:pt x="4228" y="1879"/>
                  </a:lnTo>
                  <a:lnTo>
                    <a:pt x="4568" y="1539"/>
                  </a:lnTo>
                  <a:cubicBezTo>
                    <a:pt x="4907" y="1200"/>
                    <a:pt x="5062" y="706"/>
                    <a:pt x="5000" y="243"/>
                  </a:cubicBezTo>
                  <a:cubicBezTo>
                    <a:pt x="4969" y="119"/>
                    <a:pt x="4876" y="27"/>
                    <a:pt x="4784" y="27"/>
                  </a:cubicBezTo>
                  <a:cubicBezTo>
                    <a:pt x="4690" y="9"/>
                    <a:pt x="4598" y="1"/>
                    <a:pt x="4507" y="1"/>
                  </a:cubicBezTo>
                  <a:close/>
                </a:path>
              </a:pathLst>
            </a:custGeom>
            <a:solidFill>
              <a:srgbClr val="292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2524200" y="1688175"/>
              <a:ext cx="125625" cy="13200"/>
            </a:xfrm>
            <a:custGeom>
              <a:avLst/>
              <a:gdLst/>
              <a:ahLst/>
              <a:cxnLst/>
              <a:rect l="l" t="t" r="r" b="b"/>
              <a:pathLst>
                <a:path w="5025" h="528" extrusionOk="0">
                  <a:moveTo>
                    <a:pt x="4774" y="1"/>
                  </a:moveTo>
                  <a:cubicBezTo>
                    <a:pt x="4768" y="1"/>
                    <a:pt x="4761" y="1"/>
                    <a:pt x="4753" y="2"/>
                  </a:cubicBezTo>
                  <a:lnTo>
                    <a:pt x="309" y="2"/>
                  </a:lnTo>
                  <a:cubicBezTo>
                    <a:pt x="1" y="33"/>
                    <a:pt x="1" y="496"/>
                    <a:pt x="309" y="526"/>
                  </a:cubicBezTo>
                  <a:lnTo>
                    <a:pt x="4753" y="526"/>
                  </a:lnTo>
                  <a:cubicBezTo>
                    <a:pt x="4761" y="527"/>
                    <a:pt x="4768" y="528"/>
                    <a:pt x="4774" y="528"/>
                  </a:cubicBezTo>
                  <a:cubicBezTo>
                    <a:pt x="5024" y="528"/>
                    <a:pt x="5024" y="1"/>
                    <a:pt x="4774" y="1"/>
                  </a:cubicBezTo>
                  <a:close/>
                </a:path>
              </a:pathLst>
            </a:custGeom>
            <a:solidFill>
              <a:srgbClr val="292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2524200" y="1715875"/>
              <a:ext cx="125625" cy="13275"/>
            </a:xfrm>
            <a:custGeom>
              <a:avLst/>
              <a:gdLst/>
              <a:ahLst/>
              <a:cxnLst/>
              <a:rect l="l" t="t" r="r" b="b"/>
              <a:pathLst>
                <a:path w="5025" h="531" extrusionOk="0">
                  <a:moveTo>
                    <a:pt x="4791" y="0"/>
                  </a:moveTo>
                  <a:cubicBezTo>
                    <a:pt x="4779" y="0"/>
                    <a:pt x="4767" y="2"/>
                    <a:pt x="4753" y="5"/>
                  </a:cubicBezTo>
                  <a:lnTo>
                    <a:pt x="309" y="5"/>
                  </a:lnTo>
                  <a:cubicBezTo>
                    <a:pt x="1" y="36"/>
                    <a:pt x="1" y="499"/>
                    <a:pt x="309" y="529"/>
                  </a:cubicBezTo>
                  <a:lnTo>
                    <a:pt x="4753" y="529"/>
                  </a:lnTo>
                  <a:cubicBezTo>
                    <a:pt x="4760" y="530"/>
                    <a:pt x="4767" y="531"/>
                    <a:pt x="4773" y="531"/>
                  </a:cubicBezTo>
                  <a:cubicBezTo>
                    <a:pt x="5018" y="531"/>
                    <a:pt x="5024" y="0"/>
                    <a:pt x="4791" y="0"/>
                  </a:cubicBezTo>
                  <a:close/>
                </a:path>
              </a:pathLst>
            </a:custGeom>
            <a:solidFill>
              <a:srgbClr val="292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2524200" y="1743725"/>
              <a:ext cx="125625" cy="13200"/>
            </a:xfrm>
            <a:custGeom>
              <a:avLst/>
              <a:gdLst/>
              <a:ahLst/>
              <a:cxnLst/>
              <a:rect l="l" t="t" r="r" b="b"/>
              <a:pathLst>
                <a:path w="5025" h="528" extrusionOk="0">
                  <a:moveTo>
                    <a:pt x="4774" y="1"/>
                  </a:moveTo>
                  <a:cubicBezTo>
                    <a:pt x="4768" y="1"/>
                    <a:pt x="4761" y="1"/>
                    <a:pt x="4753" y="2"/>
                  </a:cubicBezTo>
                  <a:lnTo>
                    <a:pt x="309" y="2"/>
                  </a:lnTo>
                  <a:cubicBezTo>
                    <a:pt x="1" y="33"/>
                    <a:pt x="1" y="496"/>
                    <a:pt x="309" y="526"/>
                  </a:cubicBezTo>
                  <a:lnTo>
                    <a:pt x="4753" y="526"/>
                  </a:lnTo>
                  <a:cubicBezTo>
                    <a:pt x="4761" y="527"/>
                    <a:pt x="4768" y="528"/>
                    <a:pt x="4774" y="528"/>
                  </a:cubicBezTo>
                  <a:cubicBezTo>
                    <a:pt x="5024" y="528"/>
                    <a:pt x="5024" y="1"/>
                    <a:pt x="4774" y="1"/>
                  </a:cubicBezTo>
                  <a:close/>
                </a:path>
              </a:pathLst>
            </a:custGeom>
            <a:solidFill>
              <a:srgbClr val="292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1"/>
            <p:cNvSpPr/>
            <p:nvPr/>
          </p:nvSpPr>
          <p:spPr>
            <a:xfrm>
              <a:off x="2524975" y="1623400"/>
              <a:ext cx="124250" cy="44775"/>
            </a:xfrm>
            <a:custGeom>
              <a:avLst/>
              <a:gdLst/>
              <a:ahLst/>
              <a:cxnLst/>
              <a:rect l="l" t="t" r="r" b="b"/>
              <a:pathLst>
                <a:path w="4970" h="1791" extrusionOk="0">
                  <a:moveTo>
                    <a:pt x="4445" y="525"/>
                  </a:moveTo>
                  <a:lnTo>
                    <a:pt x="4445" y="1266"/>
                  </a:lnTo>
                  <a:lnTo>
                    <a:pt x="556" y="1266"/>
                  </a:lnTo>
                  <a:lnTo>
                    <a:pt x="556" y="525"/>
                  </a:lnTo>
                  <a:close/>
                  <a:moveTo>
                    <a:pt x="278" y="0"/>
                  </a:moveTo>
                  <a:cubicBezTo>
                    <a:pt x="124" y="0"/>
                    <a:pt x="1" y="124"/>
                    <a:pt x="1" y="278"/>
                  </a:cubicBezTo>
                  <a:lnTo>
                    <a:pt x="1" y="1543"/>
                  </a:lnTo>
                  <a:cubicBezTo>
                    <a:pt x="1" y="1667"/>
                    <a:pt x="124" y="1790"/>
                    <a:pt x="278" y="1790"/>
                  </a:cubicBezTo>
                  <a:lnTo>
                    <a:pt x="4722" y="1790"/>
                  </a:lnTo>
                  <a:cubicBezTo>
                    <a:pt x="4846" y="1790"/>
                    <a:pt x="4969" y="1667"/>
                    <a:pt x="4969" y="1543"/>
                  </a:cubicBezTo>
                  <a:lnTo>
                    <a:pt x="4969" y="278"/>
                  </a:lnTo>
                  <a:cubicBezTo>
                    <a:pt x="4969" y="124"/>
                    <a:pt x="4846" y="0"/>
                    <a:pt x="4722" y="0"/>
                  </a:cubicBezTo>
                  <a:close/>
                </a:path>
              </a:pathLst>
            </a:custGeom>
            <a:solidFill>
              <a:srgbClr val="292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How Might We?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40" name="Google Shape;340;p39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05.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342" name="Google Shape;342;p39"/>
          <p:cNvCxnSpPr/>
          <p:nvPr/>
        </p:nvCxnSpPr>
        <p:spPr>
          <a:xfrm>
            <a:off x="715100" y="1292921"/>
            <a:ext cx="5083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39"/>
          <p:cNvCxnSpPr/>
          <p:nvPr/>
        </p:nvCxnSpPr>
        <p:spPr>
          <a:xfrm>
            <a:off x="760700" y="3850563"/>
            <a:ext cx="504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9C44487-4125-425E-94E9-F5393E5BA18A}"/>
              </a:ext>
            </a:extLst>
          </p:cNvPr>
          <p:cNvSpPr txBox="1"/>
          <p:nvPr/>
        </p:nvSpPr>
        <p:spPr>
          <a:xfrm>
            <a:off x="760700" y="3244903"/>
            <a:ext cx="52612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HMW satisfy their cognitive model to solve the problem?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698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9124AC-0439-48D7-9FA6-4FEDB1A7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3" y="169051"/>
            <a:ext cx="728663" cy="579194"/>
          </a:xfrm>
          <a:prstGeom prst="rect">
            <a:avLst/>
          </a:prstGeom>
        </p:spPr>
      </p:pic>
      <p:sp>
        <p:nvSpPr>
          <p:cNvPr id="567" name="Google Shape;567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Some sub-goals we have </a:t>
            </a:r>
            <a:r>
              <a:rPr lang="en-US" altLang="zh-CN" dirty="0">
                <a:solidFill>
                  <a:schemeClr val="tx1"/>
                </a:solidFill>
              </a:rPr>
              <a:t>to </a:t>
            </a:r>
            <a:r>
              <a:rPr lang="en-US" dirty="0">
                <a:solidFill>
                  <a:schemeClr val="tx1"/>
                </a:solidFill>
              </a:rPr>
              <a:t>obtain.</a:t>
            </a:r>
          </a:p>
        </p:txBody>
      </p:sp>
      <p:sp>
        <p:nvSpPr>
          <p:cNvPr id="568" name="Google Shape;568;p53"/>
          <p:cNvSpPr txBox="1"/>
          <p:nvPr/>
        </p:nvSpPr>
        <p:spPr>
          <a:xfrm>
            <a:off x="1609128" y="1376904"/>
            <a:ext cx="6918351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HMW decrease the number of steps?</a:t>
            </a:r>
          </a:p>
        </p:txBody>
      </p:sp>
      <p:sp>
        <p:nvSpPr>
          <p:cNvPr id="569" name="Google Shape;569;p53"/>
          <p:cNvSpPr txBox="1"/>
          <p:nvPr/>
        </p:nvSpPr>
        <p:spPr>
          <a:xfrm>
            <a:off x="872407" y="1355743"/>
            <a:ext cx="8199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01.</a:t>
            </a:r>
            <a:endParaRPr sz="2400">
              <a:solidFill>
                <a:schemeClr val="tx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71" name="Google Shape;571;p53"/>
          <p:cNvSpPr txBox="1"/>
          <p:nvPr/>
        </p:nvSpPr>
        <p:spPr>
          <a:xfrm>
            <a:off x="1609127" y="2865416"/>
            <a:ext cx="6918351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HMW introduce convenient functions with less studying efforts?</a:t>
            </a:r>
          </a:p>
        </p:txBody>
      </p:sp>
      <p:sp>
        <p:nvSpPr>
          <p:cNvPr id="572" name="Google Shape;572;p53"/>
          <p:cNvSpPr txBox="1"/>
          <p:nvPr/>
        </p:nvSpPr>
        <p:spPr>
          <a:xfrm>
            <a:off x="872406" y="2102621"/>
            <a:ext cx="8199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02.</a:t>
            </a:r>
            <a:endParaRPr sz="2400" dirty="0">
              <a:solidFill>
                <a:schemeClr val="tx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74" name="Google Shape;574;p53"/>
          <p:cNvSpPr txBox="1"/>
          <p:nvPr/>
        </p:nvSpPr>
        <p:spPr>
          <a:xfrm>
            <a:off x="872406" y="3570559"/>
            <a:ext cx="8199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04.</a:t>
            </a:r>
            <a:endParaRPr sz="2400">
              <a:solidFill>
                <a:schemeClr val="tx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75" name="Google Shape;575;p53"/>
          <p:cNvSpPr txBox="1"/>
          <p:nvPr/>
        </p:nvSpPr>
        <p:spPr>
          <a:xfrm>
            <a:off x="1609127" y="2124357"/>
            <a:ext cx="6918351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HMW provide adequate information in a simpler display?</a:t>
            </a:r>
          </a:p>
        </p:txBody>
      </p:sp>
      <p:sp>
        <p:nvSpPr>
          <p:cNvPr id="576" name="Google Shape;576;p53"/>
          <p:cNvSpPr txBox="1"/>
          <p:nvPr/>
        </p:nvSpPr>
        <p:spPr>
          <a:xfrm>
            <a:off x="872406" y="2844180"/>
            <a:ext cx="8199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03.</a:t>
            </a:r>
            <a:endParaRPr sz="2400">
              <a:solidFill>
                <a:schemeClr val="tx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78" name="Google Shape;578;p53"/>
          <p:cNvSpPr txBox="1"/>
          <p:nvPr/>
        </p:nvSpPr>
        <p:spPr>
          <a:xfrm>
            <a:off x="1609127" y="3592270"/>
            <a:ext cx="6918351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HMW make personalized settings for different elderly people?</a:t>
            </a:r>
          </a:p>
        </p:txBody>
      </p:sp>
      <p:cxnSp>
        <p:nvCxnSpPr>
          <p:cNvPr id="580" name="Google Shape;580;p53"/>
          <p:cNvCxnSpPr/>
          <p:nvPr/>
        </p:nvCxnSpPr>
        <p:spPr>
          <a:xfrm>
            <a:off x="872413" y="1255738"/>
            <a:ext cx="5567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" name="Google Shape;581;p53"/>
          <p:cNvCxnSpPr/>
          <p:nvPr/>
        </p:nvCxnSpPr>
        <p:spPr>
          <a:xfrm>
            <a:off x="872412" y="2000041"/>
            <a:ext cx="5567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53"/>
          <p:cNvCxnSpPr/>
          <p:nvPr/>
        </p:nvCxnSpPr>
        <p:spPr>
          <a:xfrm>
            <a:off x="872412" y="2740650"/>
            <a:ext cx="5567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3" name="Google Shape;583;p53"/>
          <p:cNvCxnSpPr/>
          <p:nvPr/>
        </p:nvCxnSpPr>
        <p:spPr>
          <a:xfrm>
            <a:off x="872412" y="3477979"/>
            <a:ext cx="5567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84" name="Google Shape;58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1204" y="-891212"/>
            <a:ext cx="2799598" cy="2779792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3"/>
          <p:cNvSpPr/>
          <p:nvPr/>
        </p:nvSpPr>
        <p:spPr>
          <a:xfrm rot="-3098454" flipH="1">
            <a:off x="8493806" y="133572"/>
            <a:ext cx="1071242" cy="2221662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86" name="Google Shape;586;p53"/>
          <p:cNvSpPr/>
          <p:nvPr/>
        </p:nvSpPr>
        <p:spPr>
          <a:xfrm rot="-3098454" flipH="1">
            <a:off x="8682893" y="-110010"/>
            <a:ext cx="1071242" cy="2221662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87" name="Google Shape;587;p53"/>
          <p:cNvSpPr/>
          <p:nvPr/>
        </p:nvSpPr>
        <p:spPr>
          <a:xfrm rot="-8157142">
            <a:off x="7385680" y="3678205"/>
            <a:ext cx="816821" cy="1695382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88" name="Google Shape;588;p53"/>
          <p:cNvSpPr/>
          <p:nvPr/>
        </p:nvSpPr>
        <p:spPr>
          <a:xfrm rot="-8157142">
            <a:off x="7553199" y="3843426"/>
            <a:ext cx="816821" cy="1695382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8" name="Google Shape;574;p53">
            <a:extLst>
              <a:ext uri="{FF2B5EF4-FFF2-40B4-BE49-F238E27FC236}">
                <a16:creationId xmlns:a16="http://schemas.microsoft.com/office/drawing/2014/main" id="{DC74ADC8-5460-42A1-A678-52B10EE7D14D}"/>
              </a:ext>
            </a:extLst>
          </p:cNvPr>
          <p:cNvSpPr txBox="1"/>
          <p:nvPr/>
        </p:nvSpPr>
        <p:spPr>
          <a:xfrm>
            <a:off x="872406" y="4203282"/>
            <a:ext cx="8199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05.</a:t>
            </a:r>
            <a:endParaRPr sz="2400" dirty="0">
              <a:solidFill>
                <a:schemeClr val="tx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29" name="Google Shape;578;p53">
            <a:extLst>
              <a:ext uri="{FF2B5EF4-FFF2-40B4-BE49-F238E27FC236}">
                <a16:creationId xmlns:a16="http://schemas.microsoft.com/office/drawing/2014/main" id="{4A58F43A-8DA4-4F95-B9B9-9EDF0F54CFD5}"/>
              </a:ext>
            </a:extLst>
          </p:cNvPr>
          <p:cNvSpPr txBox="1"/>
          <p:nvPr/>
        </p:nvSpPr>
        <p:spPr>
          <a:xfrm>
            <a:off x="1609127" y="4224993"/>
            <a:ext cx="6918351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dirty="0">
                <a:solidFill>
                  <a:schemeClr val="tx1"/>
                </a:solidFill>
                <a:effectLst/>
                <a:latin typeface="Russo One"/>
                <a:ea typeface="Russo One"/>
                <a:cs typeface="Russo One"/>
              </a:rPr>
              <a:t>HMW help construct functional abstraction?</a:t>
            </a:r>
            <a:endParaRPr lang="zh-CN" altLang="zh-CN" sz="24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31" name="Google Shape;583;p53">
            <a:extLst>
              <a:ext uri="{FF2B5EF4-FFF2-40B4-BE49-F238E27FC236}">
                <a16:creationId xmlns:a16="http://schemas.microsoft.com/office/drawing/2014/main" id="{5DB9DCE6-C4D0-41AD-91FF-181CCA150A7F}"/>
              </a:ext>
            </a:extLst>
          </p:cNvPr>
          <p:cNvCxnSpPr/>
          <p:nvPr/>
        </p:nvCxnSpPr>
        <p:spPr>
          <a:xfrm>
            <a:off x="872412" y="4110702"/>
            <a:ext cx="5567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3"/>
          <p:cNvSpPr txBox="1"/>
          <p:nvPr/>
        </p:nvSpPr>
        <p:spPr>
          <a:xfrm>
            <a:off x="875739" y="2593886"/>
            <a:ext cx="6918351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HMW</a:t>
            </a:r>
            <a:r>
              <a:rPr lang="en-US" sz="1800" dirty="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 design a </a:t>
            </a:r>
            <a:r>
              <a:rPr lang="en-US" sz="2400" dirty="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Ultimate device</a:t>
            </a:r>
            <a:r>
              <a:rPr lang="en-US" sz="1800" dirty="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, that: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tx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·</a:t>
            </a:r>
            <a:r>
              <a:rPr lang="en-US" sz="1800" dirty="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Integrate all function</a:t>
            </a:r>
            <a:r>
              <a:rPr lang="en-US" altLang="zh-CN" sz="1800" dirty="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s they need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tx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·with very simple layer UI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tx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·have Physical keys, large volume and display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dirty="0">
              <a:solidFill>
                <a:schemeClr val="tx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·direct logic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dirty="0">
              <a:solidFill>
                <a:schemeClr val="tx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·with words and pictures are easy to understand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dirty="0">
              <a:solidFill>
                <a:schemeClr val="tx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····more and more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tx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584" name="Google Shape;5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1204" y="-891212"/>
            <a:ext cx="2799598" cy="2779792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3"/>
          <p:cNvSpPr/>
          <p:nvPr/>
        </p:nvSpPr>
        <p:spPr>
          <a:xfrm rot="-3098454" flipH="1">
            <a:off x="8493806" y="133572"/>
            <a:ext cx="1071242" cy="2221662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86" name="Google Shape;586;p53"/>
          <p:cNvSpPr/>
          <p:nvPr/>
        </p:nvSpPr>
        <p:spPr>
          <a:xfrm rot="-3098454" flipH="1">
            <a:off x="8682893" y="-110010"/>
            <a:ext cx="1071242" cy="2221662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87" name="Google Shape;587;p53"/>
          <p:cNvSpPr/>
          <p:nvPr/>
        </p:nvSpPr>
        <p:spPr>
          <a:xfrm rot="-8157142">
            <a:off x="7385680" y="3678205"/>
            <a:ext cx="816821" cy="1695382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88" name="Google Shape;588;p53"/>
          <p:cNvSpPr/>
          <p:nvPr/>
        </p:nvSpPr>
        <p:spPr>
          <a:xfrm rot="-8157142">
            <a:off x="7553199" y="3843426"/>
            <a:ext cx="816821" cy="1695382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5" name="Google Shape;339;p39">
            <a:extLst>
              <a:ext uri="{FF2B5EF4-FFF2-40B4-BE49-F238E27FC236}">
                <a16:creationId xmlns:a16="http://schemas.microsoft.com/office/drawing/2014/main" id="{6D51C001-BC1A-487B-ACF3-25B30F9FA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668" y="135034"/>
            <a:ext cx="4894697" cy="6650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A “Dumb” Smart product</a:t>
            </a:r>
            <a:endParaRPr sz="28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65B0C4-00A8-425D-811F-486146E62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365" y="162212"/>
            <a:ext cx="672943" cy="67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50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70"/>
          <p:cNvSpPr txBox="1">
            <a:spLocks noGrp="1"/>
          </p:cNvSpPr>
          <p:nvPr>
            <p:ph type="ctrTitle"/>
          </p:nvPr>
        </p:nvSpPr>
        <p:spPr>
          <a:xfrm>
            <a:off x="782782" y="1532382"/>
            <a:ext cx="41547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cxnSp>
        <p:nvCxnSpPr>
          <p:cNvPr id="2474" name="Google Shape;2474;p70"/>
          <p:cNvCxnSpPr/>
          <p:nvPr/>
        </p:nvCxnSpPr>
        <p:spPr>
          <a:xfrm>
            <a:off x="721800" y="733655"/>
            <a:ext cx="4155000" cy="0"/>
          </a:xfrm>
          <a:prstGeom prst="straightConnector1">
            <a:avLst/>
          </a:prstGeom>
          <a:noFill/>
          <a:ln w="19050" cap="flat" cmpd="sng">
            <a:solidFill>
              <a:srgbClr val="2923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5" name="Google Shape;2475;p70"/>
          <p:cNvCxnSpPr/>
          <p:nvPr/>
        </p:nvCxnSpPr>
        <p:spPr>
          <a:xfrm>
            <a:off x="715622" y="4602496"/>
            <a:ext cx="4155000" cy="0"/>
          </a:xfrm>
          <a:prstGeom prst="straightConnector1">
            <a:avLst/>
          </a:prstGeom>
          <a:noFill/>
          <a:ln w="19050" cap="flat" cmpd="sng">
            <a:solidFill>
              <a:srgbClr val="2923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915EE803-3C9F-472F-B2BD-06F2DB29400B}"/>
              </a:ext>
            </a:extLst>
          </p:cNvPr>
          <p:cNvSpPr/>
          <p:nvPr/>
        </p:nvSpPr>
        <p:spPr>
          <a:xfrm>
            <a:off x="782782" y="3636818"/>
            <a:ext cx="3913909" cy="609598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5E89394-18AE-440B-ACED-3CDBAC2BB5A7}"/>
              </a:ext>
            </a:extLst>
          </p:cNvPr>
          <p:cNvSpPr txBox="1"/>
          <p:nvPr/>
        </p:nvSpPr>
        <p:spPr>
          <a:xfrm>
            <a:off x="782782" y="2755792"/>
            <a:ext cx="5176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Russo One"/>
              </a:rPr>
              <a:t>They are our grandparents, our parents and ourselves in the future.</a:t>
            </a:r>
          </a:p>
          <a:p>
            <a:r>
              <a:rPr lang="en-US" altLang="zh-CN" dirty="0">
                <a:latin typeface="Russo One"/>
              </a:rPr>
              <a:t>Helping them is helping ourselves.</a:t>
            </a:r>
            <a:endParaRPr lang="zh-CN" altLang="en-US" dirty="0">
              <a:latin typeface="Russo One"/>
            </a:endParaRPr>
          </a:p>
        </p:txBody>
      </p:sp>
    </p:spTree>
    <p:extLst>
      <p:ext uri="{BB962C8B-B14F-4D97-AF65-F5344CB8AC3E}">
        <p14:creationId xmlns:p14="http://schemas.microsoft.com/office/powerpoint/2010/main" val="859912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Introduction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40" name="Google Shape;340;p39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01.</a:t>
            </a:r>
            <a:endParaRPr>
              <a:solidFill>
                <a:schemeClr val="tx1"/>
              </a:solidFill>
            </a:endParaRPr>
          </a:p>
        </p:txBody>
      </p:sp>
      <p:cxnSp>
        <p:nvCxnSpPr>
          <p:cNvPr id="342" name="Google Shape;342;p39"/>
          <p:cNvCxnSpPr/>
          <p:nvPr/>
        </p:nvCxnSpPr>
        <p:spPr>
          <a:xfrm>
            <a:off x="715100" y="1292921"/>
            <a:ext cx="5083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39"/>
          <p:cNvCxnSpPr/>
          <p:nvPr/>
        </p:nvCxnSpPr>
        <p:spPr>
          <a:xfrm>
            <a:off x="760700" y="3850563"/>
            <a:ext cx="504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50315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17741BD-1C46-498E-835F-1ADDBBADE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2" t="16228" r="13874"/>
          <a:stretch/>
        </p:blipFill>
        <p:spPr bwMode="auto">
          <a:xfrm>
            <a:off x="5038188" y="1588036"/>
            <a:ext cx="2347393" cy="270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41F089-0F3A-4B51-BDAA-FCC3A81C5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592" y="1248278"/>
            <a:ext cx="1560402" cy="338145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FCC44EB-6A14-45C4-89CD-A8A7D2E94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422" y="1248278"/>
            <a:ext cx="1560402" cy="3380873"/>
          </a:xfrm>
          <a:prstGeom prst="rect">
            <a:avLst/>
          </a:prstGeom>
        </p:spPr>
      </p:pic>
      <p:sp>
        <p:nvSpPr>
          <p:cNvPr id="392" name="Google Shape;392;p43"/>
          <p:cNvSpPr txBox="1">
            <a:spLocks noGrp="1"/>
          </p:cNvSpPr>
          <p:nvPr>
            <p:ph type="title" idx="6"/>
          </p:nvPr>
        </p:nvSpPr>
        <p:spPr>
          <a:xfrm>
            <a:off x="393033" y="1578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Modern Life with technology.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F316A0-6879-495A-B3F1-A6F18505A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400" l="8133" r="90667">
                        <a14:foregroundMark x1="36533" y1="34400" x2="40667" y2="30267"/>
                        <a14:foregroundMark x1="90800" y1="31600" x2="89600" y2="51600"/>
                        <a14:foregroundMark x1="53333" y1="89333" x2="55867" y2="90400"/>
                        <a14:foregroundMark x1="13733" y1="36400" x2="8133" y2="49867"/>
                        <a14:foregroundMark x1="8133" y1="49867" x2="8133" y2="50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313" y="2689621"/>
            <a:ext cx="2115264" cy="211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77C36E3-A0C4-4CCA-A3D8-FB71E2D642C2}"/>
              </a:ext>
            </a:extLst>
          </p:cNvPr>
          <p:cNvSpPr txBox="1"/>
          <p:nvPr/>
        </p:nvSpPr>
        <p:spPr>
          <a:xfrm>
            <a:off x="1859516" y="4058763"/>
            <a:ext cx="1139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健康云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AD9736-AC57-4F0D-98B4-791D32B625C3}"/>
              </a:ext>
            </a:extLst>
          </p:cNvPr>
          <p:cNvSpPr txBox="1"/>
          <p:nvPr/>
        </p:nvSpPr>
        <p:spPr>
          <a:xfrm>
            <a:off x="3629582" y="2665441"/>
            <a:ext cx="1014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随申办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Consider someone….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97" name="Google Shape;297;p36"/>
          <p:cNvSpPr txBox="1">
            <a:spLocks noGrp="1"/>
          </p:cNvSpPr>
          <p:nvPr>
            <p:ph type="body" idx="1"/>
          </p:nvPr>
        </p:nvSpPr>
        <p:spPr>
          <a:xfrm>
            <a:off x="762150" y="1361439"/>
            <a:ext cx="7619700" cy="3329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Someone </a:t>
            </a:r>
            <a:r>
              <a:rPr lang="en-US" sz="1600" b="1" dirty="0">
                <a:solidFill>
                  <a:schemeClr val="tx1"/>
                </a:solidFill>
              </a:rPr>
              <a:t>over 60 years </a:t>
            </a:r>
            <a:r>
              <a:rPr lang="en-US" sz="1600" dirty="0">
                <a:solidFill>
                  <a:schemeClr val="tx1"/>
                </a:solidFill>
              </a:rPr>
              <a:t>old and retired with lost of free time…</a:t>
            </a: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Someone who live </a:t>
            </a:r>
            <a:r>
              <a:rPr lang="en-US" sz="1600" b="1" dirty="0">
                <a:solidFill>
                  <a:schemeClr val="tx1"/>
                </a:solidFill>
              </a:rPr>
              <a:t>alone</a:t>
            </a:r>
            <a:r>
              <a:rPr lang="en-US" sz="1600" dirty="0">
                <a:solidFill>
                  <a:schemeClr val="tx1"/>
                </a:solidFill>
              </a:rPr>
              <a:t> or without the younger…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Someone with </a:t>
            </a:r>
            <a:r>
              <a:rPr lang="en-US" altLang="zh-CN" sz="1600" b="1" dirty="0">
                <a:solidFill>
                  <a:schemeClr val="tx1"/>
                </a:solidFill>
              </a:rPr>
              <a:t>obstacles</a:t>
            </a:r>
            <a:r>
              <a:rPr lang="en-US" altLang="zh-CN" sz="1600" dirty="0">
                <a:solidFill>
                  <a:schemeClr val="tx1"/>
                </a:solidFill>
              </a:rPr>
              <a:t> in </a:t>
            </a:r>
            <a:r>
              <a:rPr lang="en-US" altLang="zh-CN" sz="1600" b="1" dirty="0">
                <a:solidFill>
                  <a:schemeClr val="tx1"/>
                </a:solidFill>
              </a:rPr>
              <a:t>vision</a:t>
            </a:r>
            <a:r>
              <a:rPr lang="en-US" altLang="zh-CN" sz="1600" dirty="0">
                <a:solidFill>
                  <a:schemeClr val="tx1"/>
                </a:solidFill>
              </a:rPr>
              <a:t> or have </a:t>
            </a:r>
            <a:r>
              <a:rPr lang="en-US" altLang="zh-CN" sz="1600" b="1" dirty="0">
                <a:solidFill>
                  <a:schemeClr val="tx1"/>
                </a:solidFill>
              </a:rPr>
              <a:t>limitations</a:t>
            </a:r>
            <a:r>
              <a:rPr lang="en-US" altLang="zh-CN" sz="1600" dirty="0">
                <a:solidFill>
                  <a:schemeClr val="tx1"/>
                </a:solidFill>
              </a:rPr>
              <a:t> on </a:t>
            </a:r>
            <a:r>
              <a:rPr lang="en-US" altLang="zh-CN" sz="1600" b="1" dirty="0">
                <a:solidFill>
                  <a:schemeClr val="tx1"/>
                </a:solidFill>
              </a:rPr>
              <a:t>learning</a:t>
            </a:r>
            <a:r>
              <a:rPr lang="en-US" altLang="zh-CN" sz="1600" dirty="0">
                <a:solidFill>
                  <a:schemeClr val="tx1"/>
                </a:solidFill>
              </a:rPr>
              <a:t> ability…</a:t>
            </a: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Someone who must get along with </a:t>
            </a:r>
            <a:r>
              <a:rPr lang="en-US" sz="1600" b="1" dirty="0">
                <a:solidFill>
                  <a:schemeClr val="tx1"/>
                </a:solidFill>
              </a:rPr>
              <a:t>smart equipment</a:t>
            </a:r>
            <a:r>
              <a:rPr lang="en-US" sz="1600" dirty="0">
                <a:solidFill>
                  <a:schemeClr val="tx1"/>
                </a:solidFill>
              </a:rPr>
              <a:t>…</a:t>
            </a: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Someone who fell hard to accept some </a:t>
            </a:r>
            <a:r>
              <a:rPr lang="en-US" sz="1600" b="1" dirty="0">
                <a:solidFill>
                  <a:schemeClr val="tx1"/>
                </a:solidFill>
              </a:rPr>
              <a:t>interaction logic </a:t>
            </a:r>
            <a:r>
              <a:rPr lang="en-US" sz="1600" dirty="0">
                <a:solidFill>
                  <a:schemeClr val="tx1"/>
                </a:solidFill>
              </a:rPr>
              <a:t>or learn </a:t>
            </a:r>
            <a:r>
              <a:rPr lang="en-US" sz="1600" b="1" dirty="0">
                <a:solidFill>
                  <a:schemeClr val="tx1"/>
                </a:solidFill>
              </a:rPr>
              <a:t>new things</a:t>
            </a:r>
            <a:r>
              <a:rPr lang="en-US" sz="1600" dirty="0">
                <a:solidFill>
                  <a:schemeClr val="tx1"/>
                </a:solidFill>
              </a:rPr>
              <a:t>…</a:t>
            </a: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They doesn't pursue the efficiency, but they want everything to be simple enough.</a:t>
            </a:r>
          </a:p>
        </p:txBody>
      </p:sp>
      <p:cxnSp>
        <p:nvCxnSpPr>
          <p:cNvPr id="298" name="Google Shape;298;p36"/>
          <p:cNvCxnSpPr/>
          <p:nvPr/>
        </p:nvCxnSpPr>
        <p:spPr>
          <a:xfrm>
            <a:off x="724747" y="1255960"/>
            <a:ext cx="770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</a:rPr>
              <a:t>A solution that </a:t>
            </a:r>
            <a:r>
              <a:rPr lang="en-US" sz="3200" b="1" dirty="0">
                <a:solidFill>
                  <a:schemeClr val="tx1"/>
                </a:solidFill>
              </a:rPr>
              <a:t>meet their limited needs </a:t>
            </a:r>
            <a:r>
              <a:rPr lang="en-US" sz="3200" dirty="0">
                <a:solidFill>
                  <a:schemeClr val="tx1"/>
                </a:solidFill>
              </a:rPr>
              <a:t>with </a:t>
            </a:r>
            <a:r>
              <a:rPr lang="en-US" sz="3200" b="1" dirty="0">
                <a:solidFill>
                  <a:schemeClr val="tx1"/>
                </a:solidFill>
              </a:rPr>
              <a:t>fitting intuitive logic </a:t>
            </a:r>
            <a:r>
              <a:rPr lang="en-US" sz="3200" dirty="0">
                <a:solidFill>
                  <a:schemeClr val="tx1"/>
                </a:solidFill>
              </a:rPr>
              <a:t>and </a:t>
            </a:r>
            <a:r>
              <a:rPr lang="en-US" sz="3200" b="1" dirty="0">
                <a:solidFill>
                  <a:schemeClr val="tx1"/>
                </a:solidFill>
              </a:rPr>
              <a:t>low learning cost</a:t>
            </a:r>
            <a:r>
              <a:rPr lang="en-US" sz="3200" dirty="0">
                <a:solidFill>
                  <a:schemeClr val="tx1"/>
                </a:solidFill>
              </a:rPr>
              <a:t>.</a:t>
            </a:r>
            <a:endParaRPr sz="3200" dirty="0">
              <a:solidFill>
                <a:schemeClr val="tx1"/>
              </a:solidFill>
            </a:endParaRPr>
          </a:p>
        </p:txBody>
      </p:sp>
      <p:cxnSp>
        <p:nvCxnSpPr>
          <p:cNvPr id="496" name="Google Shape;496;p46"/>
          <p:cNvCxnSpPr/>
          <p:nvPr/>
        </p:nvCxnSpPr>
        <p:spPr>
          <a:xfrm>
            <a:off x="715473" y="1525633"/>
            <a:ext cx="573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46"/>
          <p:cNvCxnSpPr/>
          <p:nvPr/>
        </p:nvCxnSpPr>
        <p:spPr>
          <a:xfrm>
            <a:off x="715473" y="4180717"/>
            <a:ext cx="5757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estionnaire Icon in Comic Style. Online Survey Vector Cartoon  Illustration on White Isolated Background. Checklist Report Splash Stock  Vector - Illustration of feedback, quality: 152517321">
            <a:extLst>
              <a:ext uri="{FF2B5EF4-FFF2-40B4-BE49-F238E27FC236}">
                <a16:creationId xmlns:a16="http://schemas.microsoft.com/office/drawing/2014/main" id="{3F1CFE18-1043-410A-A7C9-FA803AD9F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58" y="2300675"/>
            <a:ext cx="2274570" cy="227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871;p72">
            <a:extLst>
              <a:ext uri="{FF2B5EF4-FFF2-40B4-BE49-F238E27FC236}">
                <a16:creationId xmlns:a16="http://schemas.microsoft.com/office/drawing/2014/main" id="{7130D875-8C15-40BA-A10E-62795DB4417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2587" y="-560759"/>
            <a:ext cx="2751503" cy="24011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39;p39">
            <a:extLst>
              <a:ext uri="{FF2B5EF4-FFF2-40B4-BE49-F238E27FC236}">
                <a16:creationId xmlns:a16="http://schemas.microsoft.com/office/drawing/2014/main" id="{6AA65A2A-AFFF-43FE-8455-605CE58DB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2237150"/>
            <a:ext cx="4061700" cy="10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solidFill>
                  <a:schemeClr val="tx1"/>
                </a:solidFill>
              </a:rPr>
              <a:t> Questionnaire</a:t>
            </a:r>
          </a:p>
        </p:txBody>
      </p:sp>
      <p:sp>
        <p:nvSpPr>
          <p:cNvPr id="7" name="Google Shape;340;p39">
            <a:extLst>
              <a:ext uri="{FF2B5EF4-FFF2-40B4-BE49-F238E27FC236}">
                <a16:creationId xmlns:a16="http://schemas.microsoft.com/office/drawing/2014/main" id="{0D510F2F-AE5B-4F5B-B6E3-45CA7F6586AD}"/>
              </a:ext>
            </a:extLst>
          </p:cNvPr>
          <p:cNvSpPr txBox="1">
            <a:spLocks/>
          </p:cNvSpPr>
          <p:nvPr/>
        </p:nvSpPr>
        <p:spPr>
          <a:xfrm>
            <a:off x="715100" y="1458875"/>
            <a:ext cx="149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600" dirty="0">
                <a:latin typeface="Russo One"/>
              </a:rPr>
              <a:t>02</a:t>
            </a:r>
            <a:r>
              <a:rPr lang="en" sz="6600" dirty="0"/>
              <a:t>.</a:t>
            </a:r>
          </a:p>
        </p:txBody>
      </p:sp>
      <p:cxnSp>
        <p:nvCxnSpPr>
          <p:cNvPr id="8" name="Google Shape;342;p39">
            <a:extLst>
              <a:ext uri="{FF2B5EF4-FFF2-40B4-BE49-F238E27FC236}">
                <a16:creationId xmlns:a16="http://schemas.microsoft.com/office/drawing/2014/main" id="{DE849506-3D9F-40B9-96FA-D754D66DE6A8}"/>
              </a:ext>
            </a:extLst>
          </p:cNvPr>
          <p:cNvCxnSpPr/>
          <p:nvPr/>
        </p:nvCxnSpPr>
        <p:spPr>
          <a:xfrm>
            <a:off x="715100" y="1292921"/>
            <a:ext cx="5083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343;p39">
            <a:extLst>
              <a:ext uri="{FF2B5EF4-FFF2-40B4-BE49-F238E27FC236}">
                <a16:creationId xmlns:a16="http://schemas.microsoft.com/office/drawing/2014/main" id="{EBE66940-2FFB-4114-8CCA-ABDB83B14A76}"/>
              </a:ext>
            </a:extLst>
          </p:cNvPr>
          <p:cNvCxnSpPr/>
          <p:nvPr/>
        </p:nvCxnSpPr>
        <p:spPr>
          <a:xfrm>
            <a:off x="760700" y="3850563"/>
            <a:ext cx="504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A455E5-1A68-3EA6-EA46-013746A84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35F2-5D7C-4536-A055-98FD4D92495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480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9CFAA8-3EEF-48AD-A959-EB7FC7ADE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69" y="222628"/>
            <a:ext cx="3470138" cy="22951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D6976B-DCB3-4BF6-A78E-D6B57B56A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02" y="2875023"/>
            <a:ext cx="5922085" cy="20803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DED8D7-36CE-4BE5-87F9-32659F1AD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454" y="364295"/>
            <a:ext cx="4145378" cy="19330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164D829-E44F-4039-94E5-0D205CFE73ED}"/>
              </a:ext>
            </a:extLst>
          </p:cNvPr>
          <p:cNvSpPr txBox="1"/>
          <p:nvPr/>
        </p:nvSpPr>
        <p:spPr>
          <a:xfrm>
            <a:off x="0" y="6505"/>
            <a:ext cx="2319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Respondents’ Basic Conditions</a:t>
            </a:r>
            <a:endParaRPr lang="zh-CN" altLang="en-US" sz="12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28D052-8F32-41AD-AB3A-68EB65DB1BBA}"/>
              </a:ext>
            </a:extLst>
          </p:cNvPr>
          <p:cNvSpPr txBox="1"/>
          <p:nvPr/>
        </p:nvSpPr>
        <p:spPr>
          <a:xfrm>
            <a:off x="72362" y="490747"/>
            <a:ext cx="26991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latin typeface="+mj-lt"/>
              </a:rPr>
              <a:t>最熟悉的老人是：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58315E-3A3E-4F5B-9B38-FA3912447D69}"/>
              </a:ext>
            </a:extLst>
          </p:cNvPr>
          <p:cNvSpPr txBox="1"/>
          <p:nvPr/>
        </p:nvSpPr>
        <p:spPr>
          <a:xfrm>
            <a:off x="4346546" y="490747"/>
            <a:ext cx="26991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/>
              <a:t>这位老人目前的居住情况：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5F8616-3716-4898-B37C-31E8F00C2F58}"/>
              </a:ext>
            </a:extLst>
          </p:cNvPr>
          <p:cNvSpPr txBox="1"/>
          <p:nvPr/>
        </p:nvSpPr>
        <p:spPr>
          <a:xfrm>
            <a:off x="141732" y="2580964"/>
            <a:ext cx="26991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latin typeface="+mj-lt"/>
              </a:rPr>
              <a:t>这位老人的年龄处于：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5DD735-858C-4F4D-BCB7-0037426010E5}"/>
              </a:ext>
            </a:extLst>
          </p:cNvPr>
          <p:cNvSpPr txBox="1"/>
          <p:nvPr/>
        </p:nvSpPr>
        <p:spPr>
          <a:xfrm>
            <a:off x="4256390" y="3592531"/>
            <a:ext cx="4572000" cy="21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25" b="1" dirty="0"/>
              <a:t>(quite </a:t>
            </a:r>
            <a:r>
              <a:rPr lang="zh-CN" altLang="en-US" sz="825" b="1" dirty="0"/>
              <a:t>normal distribut</a:t>
            </a:r>
            <a:r>
              <a:rPr lang="en-US" altLang="zh-CN" sz="825" b="1" dirty="0"/>
              <a:t>ion)</a:t>
            </a:r>
            <a:endParaRPr lang="zh-CN" altLang="en-US" sz="825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3B32B61-A66D-4D79-8B38-BC7D72510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9324" y="3244468"/>
            <a:ext cx="2211174" cy="167605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1E1B34D-04C9-4577-A247-C75E947EA7C4}"/>
              </a:ext>
            </a:extLst>
          </p:cNvPr>
          <p:cNvSpPr txBox="1"/>
          <p:nvPr/>
        </p:nvSpPr>
        <p:spPr>
          <a:xfrm>
            <a:off x="6337323" y="2955020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/>
              <a:t>191 Respondents from all over the country</a:t>
            </a:r>
            <a:endParaRPr lang="zh-CN" altLang="en-US" sz="105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316C6C-1FAC-4A36-8823-00B9FD261E53}"/>
              </a:ext>
            </a:extLst>
          </p:cNvPr>
          <p:cNvSpPr txBox="1"/>
          <p:nvPr/>
        </p:nvSpPr>
        <p:spPr>
          <a:xfrm>
            <a:off x="6428090" y="2291871"/>
            <a:ext cx="4572000" cy="21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25" b="1" dirty="0"/>
              <a:t>Nearly half-half</a:t>
            </a:r>
            <a:endParaRPr lang="zh-CN" altLang="en-US" sz="825" b="1" dirty="0"/>
          </a:p>
        </p:txBody>
      </p:sp>
      <p:pic>
        <p:nvPicPr>
          <p:cNvPr id="33" name="Google Shape;2872;p72">
            <a:extLst>
              <a:ext uri="{FF2B5EF4-FFF2-40B4-BE49-F238E27FC236}">
                <a16:creationId xmlns:a16="http://schemas.microsoft.com/office/drawing/2014/main" id="{CE35F6E1-393D-4BBC-959E-E57F6FEE05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21256" y="-368284"/>
            <a:ext cx="1043153" cy="10542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9066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741DF41-2858-4083-AC87-8213864EC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84" y="348264"/>
            <a:ext cx="5198364" cy="20993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0E429E-87D9-43AB-8B5D-1325FAC76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28" y="2774392"/>
            <a:ext cx="4389120" cy="236910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B72B3DC-D5E5-4190-ADE4-DA66785B682A}"/>
              </a:ext>
            </a:extLst>
          </p:cNvPr>
          <p:cNvSpPr txBox="1"/>
          <p:nvPr/>
        </p:nvSpPr>
        <p:spPr>
          <a:xfrm>
            <a:off x="143603" y="446013"/>
            <a:ext cx="26991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受测老人的社交状况</a:t>
            </a:r>
            <a:r>
              <a:rPr lang="en-US" altLang="zh-CN" sz="900" b="1" dirty="0"/>
              <a:t>[</a:t>
            </a:r>
            <a:r>
              <a:rPr lang="zh-CN" altLang="en-US" sz="900" b="1" dirty="0"/>
              <a:t>多选</a:t>
            </a:r>
            <a:r>
              <a:rPr lang="en-US" altLang="zh-CN" sz="900" b="1" dirty="0"/>
              <a:t>]</a:t>
            </a:r>
            <a:endParaRPr lang="zh-CN" altLang="en-US" sz="9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AFEF317-A335-43DC-95E6-6501B70B2635}"/>
              </a:ext>
            </a:extLst>
          </p:cNvPr>
          <p:cNvSpPr txBox="1"/>
          <p:nvPr/>
        </p:nvSpPr>
        <p:spPr>
          <a:xfrm>
            <a:off x="214884" y="2930889"/>
            <a:ext cx="26991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latin typeface="+mj-lt"/>
              </a:rPr>
              <a:t>受测老人受教育程度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619DB9-6C8C-424B-962F-0788BC0EE52A}"/>
              </a:ext>
            </a:extLst>
          </p:cNvPr>
          <p:cNvSpPr txBox="1"/>
          <p:nvPr/>
        </p:nvSpPr>
        <p:spPr>
          <a:xfrm>
            <a:off x="5718962" y="3704057"/>
            <a:ext cx="4572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/>
              <a:t>45% Below the primary education level</a:t>
            </a:r>
          </a:p>
          <a:p>
            <a:r>
              <a:rPr lang="en-US" altLang="zh-CN" sz="1050" b="1" dirty="0"/>
              <a:t>67% Below the middle school level</a:t>
            </a:r>
            <a:endParaRPr lang="zh-CN" altLang="en-US" sz="105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9FBE77-B292-4FB0-888C-C4A6A35E2A8F}"/>
              </a:ext>
            </a:extLst>
          </p:cNvPr>
          <p:cNvSpPr txBox="1"/>
          <p:nvPr/>
        </p:nvSpPr>
        <p:spPr>
          <a:xfrm>
            <a:off x="5718962" y="1120934"/>
            <a:ext cx="4572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/>
              <a:t>46% : </a:t>
            </a:r>
          </a:p>
          <a:p>
            <a:r>
              <a:rPr lang="en-US" altLang="zh-CN" sz="1050" b="1" dirty="0"/>
              <a:t>Electronic devices are vital </a:t>
            </a:r>
          </a:p>
          <a:p>
            <a:r>
              <a:rPr lang="en-US" altLang="zh-CN" sz="1050" b="1" dirty="0"/>
              <a:t>for the elderly’s social needs </a:t>
            </a:r>
            <a:endParaRPr lang="zh-CN" altLang="en-US" sz="105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691677-BE36-4109-9271-8921B46A0492}"/>
              </a:ext>
            </a:extLst>
          </p:cNvPr>
          <p:cNvSpPr txBox="1"/>
          <p:nvPr/>
        </p:nvSpPr>
        <p:spPr>
          <a:xfrm>
            <a:off x="6438123" y="134390"/>
            <a:ext cx="256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/>
              <a:t>Elderly’s</a:t>
            </a:r>
          </a:p>
          <a:p>
            <a:pPr algn="r"/>
            <a:r>
              <a:rPr lang="en-US" altLang="zh-CN" sz="1200" b="1" dirty="0"/>
              <a:t>Social Intercourse &amp; </a:t>
            </a:r>
          </a:p>
          <a:p>
            <a:pPr algn="r"/>
            <a:r>
              <a:rPr lang="en-US" altLang="zh-CN" sz="1200" b="1" dirty="0"/>
              <a:t>Education state</a:t>
            </a:r>
            <a:endParaRPr lang="zh-CN" altLang="en-US" sz="1200" b="1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E2A50D9-A539-41EF-B34A-797388717ADF}"/>
              </a:ext>
            </a:extLst>
          </p:cNvPr>
          <p:cNvCxnSpPr/>
          <p:nvPr/>
        </p:nvCxnSpPr>
        <p:spPr>
          <a:xfrm>
            <a:off x="7498080" y="803357"/>
            <a:ext cx="164592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oogle Shape;2872;p72">
            <a:extLst>
              <a:ext uri="{FF2B5EF4-FFF2-40B4-BE49-F238E27FC236}">
                <a16:creationId xmlns:a16="http://schemas.microsoft.com/office/drawing/2014/main" id="{F078F679-81F6-45BD-9C51-4D5F4A1D263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06693" y="4564540"/>
            <a:ext cx="1043153" cy="10542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086368-F511-FD41-3498-A3BC7ABB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35F2-5D7C-4536-A055-98FD4D92495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788671"/>
      </p:ext>
    </p:extLst>
  </p:cSld>
  <p:clrMapOvr>
    <a:masterClrMapping/>
  </p:clrMapOvr>
</p:sld>
</file>

<file path=ppt/theme/theme1.xml><?xml version="1.0" encoding="utf-8"?>
<a:theme xmlns:a="http://schemas.openxmlformats.org/drawingml/2006/main" name="Aeronautical Engineering Major for College by Slidesgo">
  <a:themeElements>
    <a:clrScheme name="Simple Light">
      <a:dk1>
        <a:srgbClr val="191919"/>
      </a:dk1>
      <a:lt1>
        <a:srgbClr val="FFFFFF"/>
      </a:lt1>
      <a:dk2>
        <a:srgbClr val="29235C"/>
      </a:dk2>
      <a:lt2>
        <a:srgbClr val="C7B0FF"/>
      </a:lt2>
      <a:accent1>
        <a:srgbClr val="00F5FF"/>
      </a:accent1>
      <a:accent2>
        <a:srgbClr val="9EFC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923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</TotalTime>
  <Words>2518</Words>
  <Application>Microsoft Office PowerPoint</Application>
  <PresentationFormat>全屏显示(16:9)</PresentationFormat>
  <Paragraphs>343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Mallanna</vt:lpstr>
      <vt:lpstr>Russo One</vt:lpstr>
      <vt:lpstr>等线</vt:lpstr>
      <vt:lpstr>Arial</vt:lpstr>
      <vt:lpstr>Bebas Neue</vt:lpstr>
      <vt:lpstr>Open Sans</vt:lpstr>
      <vt:lpstr>Roboto Condensed Light</vt:lpstr>
      <vt:lpstr>tahoma</vt:lpstr>
      <vt:lpstr>Aeronautical Engineering Major for College by Slidesgo</vt:lpstr>
      <vt:lpstr>Make it Easier for the Elderly to Use Smartphones and Appliances</vt:lpstr>
      <vt:lpstr>Introduction</vt:lpstr>
      <vt:lpstr>Introduction</vt:lpstr>
      <vt:lpstr>Modern Life with technology.</vt:lpstr>
      <vt:lpstr>Consider someone….</vt:lpstr>
      <vt:lpstr>A solution that meet their limited needs with fitting intuitive logic and low learning cost.</vt:lpstr>
      <vt:lpstr> Questionnaire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Point of View</vt:lpstr>
      <vt:lpstr>Over 60</vt:lpstr>
      <vt:lpstr>POV-Need: the elder’s limited demands</vt:lpstr>
      <vt:lpstr>POV-Insight</vt:lpstr>
      <vt:lpstr>How Might We?</vt:lpstr>
      <vt:lpstr>Some sub-goals we have to obtain.</vt:lpstr>
      <vt:lpstr>A “Dumb” Smart product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Aeronautical Engineering Major for College</dc:title>
  <cp:lastModifiedBy>Cpdo</cp:lastModifiedBy>
  <cp:revision>134</cp:revision>
  <dcterms:modified xsi:type="dcterms:W3CDTF">2022-06-26T04:13:20Z</dcterms:modified>
</cp:coreProperties>
</file>